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62" r:id="rId4"/>
    <p:sldId id="270" r:id="rId5"/>
    <p:sldId id="263" r:id="rId6"/>
    <p:sldId id="271" r:id="rId7"/>
    <p:sldId id="264" r:id="rId8"/>
    <p:sldId id="272" r:id="rId9"/>
    <p:sldId id="265" r:id="rId10"/>
    <p:sldId id="273" r:id="rId11"/>
    <p:sldId id="274" r:id="rId12"/>
    <p:sldId id="275" r:id="rId13"/>
    <p:sldId id="276" r:id="rId14"/>
    <p:sldId id="277" r:id="rId15"/>
    <p:sldId id="266" r:id="rId16"/>
    <p:sldId id="280" r:id="rId17"/>
    <p:sldId id="281" r:id="rId18"/>
    <p:sldId id="282" r:id="rId19"/>
    <p:sldId id="267" r:id="rId20"/>
    <p:sldId id="278" r:id="rId21"/>
    <p:sldId id="279" r:id="rId22"/>
    <p:sldId id="268" r:id="rId23"/>
    <p:sldId id="269" r:id="rId24"/>
    <p:sldId id="261" r:id="rId25"/>
    <p:sldId id="258" r:id="rId26"/>
    <p:sldId id="259" r:id="rId27"/>
    <p:sldId id="25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deep shaw" initials="Ss" lastIdx="5" clrIdx="0">
    <p:extLst>
      <p:ext uri="{19B8F6BF-5375-455C-9EA6-DF929625EA0E}">
        <p15:presenceInfo xmlns:p15="http://schemas.microsoft.com/office/powerpoint/2012/main" userId="Sandeep shaw"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BFA"/>
    <a:srgbClr val="FFD966"/>
    <a:srgbClr val="FFBDBD"/>
    <a:srgbClr val="FF9B9B"/>
    <a:srgbClr val="D9C895"/>
    <a:srgbClr val="604C4B"/>
    <a:srgbClr val="987146"/>
    <a:srgbClr val="F5E7CD"/>
    <a:srgbClr val="674D2F"/>
    <a:srgbClr val="D5A5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206" autoAdjust="0"/>
    <p:restoredTop sz="94472" autoAdjust="0"/>
  </p:normalViewPr>
  <p:slideViewPr>
    <p:cSldViewPr snapToGrid="0">
      <p:cViewPr varScale="1">
        <p:scale>
          <a:sx n="83" d="100"/>
          <a:sy n="83" d="100"/>
        </p:scale>
        <p:origin x="12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11-28T00:22:41.716" idx="1">
    <p:pos x="10" y="10"/>
    <p:text>MITM Attack</p:text>
    <p:extLst>
      <p:ext uri="{C676402C-5697-4E1C-873F-D02D1690AC5C}">
        <p15:threadingInfo xmlns:p15="http://schemas.microsoft.com/office/powerpoint/2012/main" timeZoneBias="-330"/>
      </p:ext>
    </p:extLst>
  </p:cm>
  <p:cm authorId="1" dt="2022-11-28T00:23:54.086" idx="2">
    <p:pos x="10" y="106"/>
    <p:text>The Attacker either get access to the data between client and server or try to manipulate the data.</p:text>
    <p:extLst>
      <p:ext uri="{C676402C-5697-4E1C-873F-D02D1690AC5C}">
        <p15:threadingInfo xmlns:p15="http://schemas.microsoft.com/office/powerpoint/2012/main" timeZoneBias="-330">
          <p15:parentCm authorId="1" idx="1"/>
        </p15:threadingInfo>
      </p:ext>
    </p:extLst>
  </p:cm>
  <p:cm authorId="1" dt="2022-11-28T00:24:19.303" idx="4">
    <p:pos x="106" y="106"/>
    <p:text>Data Breach</p:text>
    <p:extLst>
      <p:ext uri="{C676402C-5697-4E1C-873F-D02D1690AC5C}">
        <p15:threadingInfo xmlns:p15="http://schemas.microsoft.com/office/powerpoint/2012/main" timeZoneBias="-330"/>
      </p:ext>
    </p:extLst>
  </p:cm>
  <p:cm authorId="1" dt="2022-11-28T00:25:22.544" idx="5">
    <p:pos x="106" y="202"/>
    <p:text>unauthorized access of data,  unintentional information disclosure, data leak, information leakage, and data spill</p:text>
    <p:extLst>
      <p:ext uri="{C676402C-5697-4E1C-873F-D02D1690AC5C}">
        <p15:threadingInfo xmlns:p15="http://schemas.microsoft.com/office/powerpoint/2012/main" timeZoneBias="-330">
          <p15:parentCm authorId="1" idx="4"/>
        </p15:threadingInfo>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8F57516-8427-4C1D-B766-73592994411E}" type="doc">
      <dgm:prSet loTypeId="urn:microsoft.com/office/officeart/2005/8/layout/vList3" loCatId="list" qsTypeId="urn:microsoft.com/office/officeart/2005/8/quickstyle/simple1" qsCatId="simple" csTypeId="urn:microsoft.com/office/officeart/2005/8/colors/accent1_2" csCatId="accent1" phldr="1"/>
      <dgm:spPr/>
    </dgm:pt>
    <dgm:pt modelId="{D0719835-28D4-4F5A-BC42-4EEE38E22290}">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Abstract</a:t>
          </a:r>
          <a:endParaRPr lang="en-US" sz="2000" dirty="0">
            <a:solidFill>
              <a:srgbClr val="987146"/>
            </a:solidFill>
            <a:latin typeface="Verdana" panose="020B0604030504040204" pitchFamily="34" charset="0"/>
            <a:ea typeface="Verdana" panose="020B0604030504040204" pitchFamily="34" charset="0"/>
          </a:endParaRPr>
        </a:p>
      </dgm:t>
    </dgm:pt>
    <dgm:pt modelId="{821BF214-AF52-4B19-B956-6F71C9E7C3F1}" type="parTrans" cxnId="{EA290419-240D-4EB1-90C4-73E99761C5BD}">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C7206EAE-DB8C-4F55-AAE3-9ACA5ABD5CAD}" type="sibTrans" cxnId="{EA290419-240D-4EB1-90C4-73E99761C5BD}">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E5EAE426-9F94-44F6-BC0C-71DFCE529228}">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Introduction</a:t>
          </a:r>
          <a:endParaRPr lang="en-US" sz="2000" dirty="0">
            <a:solidFill>
              <a:srgbClr val="987146"/>
            </a:solidFill>
            <a:latin typeface="Verdana" panose="020B0604030504040204" pitchFamily="34" charset="0"/>
            <a:ea typeface="Verdana" panose="020B0604030504040204" pitchFamily="34" charset="0"/>
          </a:endParaRPr>
        </a:p>
      </dgm:t>
    </dgm:pt>
    <dgm:pt modelId="{F4751CCD-D782-4DDA-A78E-E6354B7D7DB9}" type="parTrans" cxnId="{DCFDDEDE-BBF0-4143-A96C-B80E0205F777}">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CC2B0D27-4F5D-43EE-925F-E3E6482A888B}" type="sibTrans" cxnId="{DCFDDEDE-BBF0-4143-A96C-B80E0205F777}">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1F382975-4704-4B54-85FA-86E803477C18}">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Literature Survey</a:t>
          </a:r>
          <a:endParaRPr lang="en-US" sz="2000" dirty="0">
            <a:solidFill>
              <a:srgbClr val="987146"/>
            </a:solidFill>
            <a:latin typeface="Verdana" panose="020B0604030504040204" pitchFamily="34" charset="0"/>
            <a:ea typeface="Verdana" panose="020B0604030504040204" pitchFamily="34" charset="0"/>
          </a:endParaRPr>
        </a:p>
      </dgm:t>
    </dgm:pt>
    <dgm:pt modelId="{561AB76D-1D16-4ABB-87FD-CF23443D1E0A}" type="parTrans" cxnId="{6E478D0E-30FF-4DE4-B528-FAD3051B618F}">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6638500A-32CE-4663-A0DD-225B1FFF3F43}" type="sibTrans" cxnId="{6E478D0E-30FF-4DE4-B528-FAD3051B618F}">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9C30E92A-0AE1-4B7C-88C3-6FCEF4490C10}">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Proposed Method</a:t>
          </a:r>
          <a:endParaRPr lang="en-US" sz="2000" dirty="0">
            <a:solidFill>
              <a:srgbClr val="987146"/>
            </a:solidFill>
            <a:latin typeface="Verdana" panose="020B0604030504040204" pitchFamily="34" charset="0"/>
            <a:ea typeface="Verdana" panose="020B0604030504040204" pitchFamily="34" charset="0"/>
          </a:endParaRPr>
        </a:p>
      </dgm:t>
    </dgm:pt>
    <dgm:pt modelId="{724B7BA5-97C9-4AEB-9B09-6EA63003B4FD}" type="parTrans" cxnId="{DC9CE151-73B3-448A-89A1-A46779AA7DCF}">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48AADA2B-2742-4CED-8229-EF3A3F23CD35}" type="sibTrans" cxnId="{DC9CE151-73B3-448A-89A1-A46779AA7DCF}">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7C1860BD-3979-46F7-8530-664CB28F7B11}">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Algorithm Analysis</a:t>
          </a:r>
          <a:endParaRPr lang="en-US" sz="2000" dirty="0">
            <a:solidFill>
              <a:srgbClr val="987146"/>
            </a:solidFill>
            <a:latin typeface="Verdana" panose="020B0604030504040204" pitchFamily="34" charset="0"/>
            <a:ea typeface="Verdana" panose="020B0604030504040204" pitchFamily="34" charset="0"/>
          </a:endParaRPr>
        </a:p>
      </dgm:t>
    </dgm:pt>
    <dgm:pt modelId="{C601B535-A565-40DB-8128-2DB75845C979}" type="parTrans" cxnId="{79F5BA20-0626-494C-A3F8-F71DB3BF3CA8}">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34B77CA0-AC00-4FC6-B01D-A74A67FDA044}" type="sibTrans" cxnId="{79F5BA20-0626-494C-A3F8-F71DB3BF3CA8}">
      <dgm:prSet/>
      <dgm:spPr/>
      <dgm:t>
        <a:bodyPr/>
        <a:lstStyle/>
        <a:p>
          <a:endParaRPr lang="en-US" sz="2000">
            <a:solidFill>
              <a:srgbClr val="987146"/>
            </a:solidFill>
            <a:latin typeface="Verdana" panose="020B0604030504040204" pitchFamily="34" charset="0"/>
            <a:ea typeface="Verdana" panose="020B0604030504040204" pitchFamily="34" charset="0"/>
          </a:endParaRPr>
        </a:p>
      </dgm:t>
    </dgm:pt>
    <dgm:pt modelId="{CD6130E6-F53C-491D-9407-5202018F2CE6}" type="pres">
      <dgm:prSet presAssocID="{F8F57516-8427-4C1D-B766-73592994411E}" presName="linearFlow" presStyleCnt="0">
        <dgm:presLayoutVars>
          <dgm:dir/>
          <dgm:resizeHandles val="exact"/>
        </dgm:presLayoutVars>
      </dgm:prSet>
      <dgm:spPr/>
    </dgm:pt>
    <dgm:pt modelId="{62DFD4B3-3176-479A-823D-3F4155F72015}" type="pres">
      <dgm:prSet presAssocID="{D0719835-28D4-4F5A-BC42-4EEE38E22290}" presName="composite" presStyleCnt="0"/>
      <dgm:spPr/>
    </dgm:pt>
    <dgm:pt modelId="{69748ADA-CE46-4938-B4FC-E181B2F161D1}" type="pres">
      <dgm:prSet presAssocID="{D0719835-28D4-4F5A-BC42-4EEE38E22290}" presName="imgShp" presStyleLbl="fgImgPlace1" presStyleIdx="0" presStyleCnt="5"/>
      <dgm:spPr>
        <a:solidFill>
          <a:srgbClr val="D9C895"/>
        </a:solidFill>
      </dgm:spPr>
    </dgm:pt>
    <dgm:pt modelId="{4F8109AC-481F-4AD2-9E95-DC8FD0586F4E}" type="pres">
      <dgm:prSet presAssocID="{D0719835-28D4-4F5A-BC42-4EEE38E22290}" presName="txShp" presStyleLbl="node1" presStyleIdx="0" presStyleCnt="5">
        <dgm:presLayoutVars>
          <dgm:bulletEnabled val="1"/>
        </dgm:presLayoutVars>
      </dgm:prSet>
      <dgm:spPr/>
      <dgm:t>
        <a:bodyPr/>
        <a:lstStyle/>
        <a:p>
          <a:endParaRPr lang="en-US"/>
        </a:p>
      </dgm:t>
    </dgm:pt>
    <dgm:pt modelId="{E4BA4EB6-0B32-4AED-AA45-3C673CE8D93B}" type="pres">
      <dgm:prSet presAssocID="{C7206EAE-DB8C-4F55-AAE3-9ACA5ABD5CAD}" presName="spacing" presStyleCnt="0"/>
      <dgm:spPr/>
    </dgm:pt>
    <dgm:pt modelId="{5B73935F-37F7-42C6-A7DE-A509F1E66485}" type="pres">
      <dgm:prSet presAssocID="{E5EAE426-9F94-44F6-BC0C-71DFCE529228}" presName="composite" presStyleCnt="0"/>
      <dgm:spPr/>
    </dgm:pt>
    <dgm:pt modelId="{AFF4C76E-272F-46A4-A613-273D950FEFA9}" type="pres">
      <dgm:prSet presAssocID="{E5EAE426-9F94-44F6-BC0C-71DFCE529228}" presName="imgShp" presStyleLbl="fgImgPlace1" presStyleIdx="1" presStyleCnt="5"/>
      <dgm:spPr>
        <a:solidFill>
          <a:srgbClr val="D9C895"/>
        </a:solidFill>
      </dgm:spPr>
    </dgm:pt>
    <dgm:pt modelId="{677E9717-A94C-45C8-AEAF-AC545B258F88}" type="pres">
      <dgm:prSet presAssocID="{E5EAE426-9F94-44F6-BC0C-71DFCE529228}" presName="txShp" presStyleLbl="node1" presStyleIdx="1" presStyleCnt="5">
        <dgm:presLayoutVars>
          <dgm:bulletEnabled val="1"/>
        </dgm:presLayoutVars>
      </dgm:prSet>
      <dgm:spPr/>
      <dgm:t>
        <a:bodyPr/>
        <a:lstStyle/>
        <a:p>
          <a:endParaRPr lang="en-US"/>
        </a:p>
      </dgm:t>
    </dgm:pt>
    <dgm:pt modelId="{D98623AE-C3DE-4E93-981A-D20797027D37}" type="pres">
      <dgm:prSet presAssocID="{CC2B0D27-4F5D-43EE-925F-E3E6482A888B}" presName="spacing" presStyleCnt="0"/>
      <dgm:spPr/>
    </dgm:pt>
    <dgm:pt modelId="{A8BEA0EE-0DF8-4F63-8617-07F1BB1A590F}" type="pres">
      <dgm:prSet presAssocID="{1F382975-4704-4B54-85FA-86E803477C18}" presName="composite" presStyleCnt="0"/>
      <dgm:spPr/>
    </dgm:pt>
    <dgm:pt modelId="{F16A9553-D731-42E1-A0C7-447EAA399C3C}" type="pres">
      <dgm:prSet presAssocID="{1F382975-4704-4B54-85FA-86E803477C18}" presName="imgShp" presStyleLbl="fgImgPlace1" presStyleIdx="2" presStyleCnt="5"/>
      <dgm:spPr>
        <a:solidFill>
          <a:srgbClr val="D9C895"/>
        </a:solidFill>
      </dgm:spPr>
    </dgm:pt>
    <dgm:pt modelId="{0D3C73F3-C488-4C22-8D2D-8F10ACEA339F}" type="pres">
      <dgm:prSet presAssocID="{1F382975-4704-4B54-85FA-86E803477C18}" presName="txShp" presStyleLbl="node1" presStyleIdx="2" presStyleCnt="5">
        <dgm:presLayoutVars>
          <dgm:bulletEnabled val="1"/>
        </dgm:presLayoutVars>
      </dgm:prSet>
      <dgm:spPr/>
      <dgm:t>
        <a:bodyPr/>
        <a:lstStyle/>
        <a:p>
          <a:endParaRPr lang="en-US"/>
        </a:p>
      </dgm:t>
    </dgm:pt>
    <dgm:pt modelId="{BDA000BB-FE25-4ACF-B988-32FEF019E85C}" type="pres">
      <dgm:prSet presAssocID="{6638500A-32CE-4663-A0DD-225B1FFF3F43}" presName="spacing" presStyleCnt="0"/>
      <dgm:spPr/>
    </dgm:pt>
    <dgm:pt modelId="{540208FA-83F6-4427-A0D4-29F0F73C296C}" type="pres">
      <dgm:prSet presAssocID="{9C30E92A-0AE1-4B7C-88C3-6FCEF4490C10}" presName="composite" presStyleCnt="0"/>
      <dgm:spPr/>
    </dgm:pt>
    <dgm:pt modelId="{79BCF2A8-4D78-4597-B58C-ADA341D8BD12}" type="pres">
      <dgm:prSet presAssocID="{9C30E92A-0AE1-4B7C-88C3-6FCEF4490C10}" presName="imgShp" presStyleLbl="fgImgPlace1" presStyleIdx="3" presStyleCnt="5"/>
      <dgm:spPr>
        <a:solidFill>
          <a:srgbClr val="D9C895"/>
        </a:solidFill>
      </dgm:spPr>
    </dgm:pt>
    <dgm:pt modelId="{7F897F68-1710-4DB3-A3CA-A38BD47E27C5}" type="pres">
      <dgm:prSet presAssocID="{9C30E92A-0AE1-4B7C-88C3-6FCEF4490C10}" presName="txShp" presStyleLbl="node1" presStyleIdx="3" presStyleCnt="5">
        <dgm:presLayoutVars>
          <dgm:bulletEnabled val="1"/>
        </dgm:presLayoutVars>
      </dgm:prSet>
      <dgm:spPr/>
      <dgm:t>
        <a:bodyPr/>
        <a:lstStyle/>
        <a:p>
          <a:endParaRPr lang="en-US"/>
        </a:p>
      </dgm:t>
    </dgm:pt>
    <dgm:pt modelId="{F957A298-6FCD-4E1F-AC57-9FA59C600791}" type="pres">
      <dgm:prSet presAssocID="{48AADA2B-2742-4CED-8229-EF3A3F23CD35}" presName="spacing" presStyleCnt="0"/>
      <dgm:spPr/>
    </dgm:pt>
    <dgm:pt modelId="{E013F28F-381E-4A2F-BEF5-6E1D33B96B9A}" type="pres">
      <dgm:prSet presAssocID="{7C1860BD-3979-46F7-8530-664CB28F7B11}" presName="composite" presStyleCnt="0"/>
      <dgm:spPr/>
    </dgm:pt>
    <dgm:pt modelId="{BEBAD8FA-07BD-48AD-B93F-98FC4C76E517}" type="pres">
      <dgm:prSet presAssocID="{7C1860BD-3979-46F7-8530-664CB28F7B11}" presName="imgShp" presStyleLbl="fgImgPlace1" presStyleIdx="4" presStyleCnt="5"/>
      <dgm:spPr>
        <a:solidFill>
          <a:srgbClr val="D9C895"/>
        </a:solidFill>
      </dgm:spPr>
    </dgm:pt>
    <dgm:pt modelId="{66C17518-DCF1-4628-BB76-163A44737501}" type="pres">
      <dgm:prSet presAssocID="{7C1860BD-3979-46F7-8530-664CB28F7B11}" presName="txShp" presStyleLbl="node1" presStyleIdx="4" presStyleCnt="5">
        <dgm:presLayoutVars>
          <dgm:bulletEnabled val="1"/>
        </dgm:presLayoutVars>
      </dgm:prSet>
      <dgm:spPr/>
      <dgm:t>
        <a:bodyPr/>
        <a:lstStyle/>
        <a:p>
          <a:endParaRPr lang="en-US"/>
        </a:p>
      </dgm:t>
    </dgm:pt>
  </dgm:ptLst>
  <dgm:cxnLst>
    <dgm:cxn modelId="{DC9CE151-73B3-448A-89A1-A46779AA7DCF}" srcId="{F8F57516-8427-4C1D-B766-73592994411E}" destId="{9C30E92A-0AE1-4B7C-88C3-6FCEF4490C10}" srcOrd="3" destOrd="0" parTransId="{724B7BA5-97C9-4AEB-9B09-6EA63003B4FD}" sibTransId="{48AADA2B-2742-4CED-8229-EF3A3F23CD35}"/>
    <dgm:cxn modelId="{68ABE2DD-9939-4BA1-891F-81A8D043C9C5}" type="presOf" srcId="{E5EAE426-9F94-44F6-BC0C-71DFCE529228}" destId="{677E9717-A94C-45C8-AEAF-AC545B258F88}" srcOrd="0" destOrd="0" presId="urn:microsoft.com/office/officeart/2005/8/layout/vList3"/>
    <dgm:cxn modelId="{B1B52A8F-A5AE-4A48-9066-6C01C7FC9586}" type="presOf" srcId="{7C1860BD-3979-46F7-8530-664CB28F7B11}" destId="{66C17518-DCF1-4628-BB76-163A44737501}" srcOrd="0" destOrd="0" presId="urn:microsoft.com/office/officeart/2005/8/layout/vList3"/>
    <dgm:cxn modelId="{79F5BA20-0626-494C-A3F8-F71DB3BF3CA8}" srcId="{F8F57516-8427-4C1D-B766-73592994411E}" destId="{7C1860BD-3979-46F7-8530-664CB28F7B11}" srcOrd="4" destOrd="0" parTransId="{C601B535-A565-40DB-8128-2DB75845C979}" sibTransId="{34B77CA0-AC00-4FC6-B01D-A74A67FDA044}"/>
    <dgm:cxn modelId="{DCFDDEDE-BBF0-4143-A96C-B80E0205F777}" srcId="{F8F57516-8427-4C1D-B766-73592994411E}" destId="{E5EAE426-9F94-44F6-BC0C-71DFCE529228}" srcOrd="1" destOrd="0" parTransId="{F4751CCD-D782-4DDA-A78E-E6354B7D7DB9}" sibTransId="{CC2B0D27-4F5D-43EE-925F-E3E6482A888B}"/>
    <dgm:cxn modelId="{484B2D2E-F25C-446E-89EB-2D1D1CFF45EA}" type="presOf" srcId="{F8F57516-8427-4C1D-B766-73592994411E}" destId="{CD6130E6-F53C-491D-9407-5202018F2CE6}" srcOrd="0" destOrd="0" presId="urn:microsoft.com/office/officeart/2005/8/layout/vList3"/>
    <dgm:cxn modelId="{34F973E9-117D-43C3-B190-B471107F6A50}" type="presOf" srcId="{9C30E92A-0AE1-4B7C-88C3-6FCEF4490C10}" destId="{7F897F68-1710-4DB3-A3CA-A38BD47E27C5}" srcOrd="0" destOrd="0" presId="urn:microsoft.com/office/officeart/2005/8/layout/vList3"/>
    <dgm:cxn modelId="{AE2327EC-F870-49DA-9631-D04A69F315FE}" type="presOf" srcId="{1F382975-4704-4B54-85FA-86E803477C18}" destId="{0D3C73F3-C488-4C22-8D2D-8F10ACEA339F}" srcOrd="0" destOrd="0" presId="urn:microsoft.com/office/officeart/2005/8/layout/vList3"/>
    <dgm:cxn modelId="{EA290419-240D-4EB1-90C4-73E99761C5BD}" srcId="{F8F57516-8427-4C1D-B766-73592994411E}" destId="{D0719835-28D4-4F5A-BC42-4EEE38E22290}" srcOrd="0" destOrd="0" parTransId="{821BF214-AF52-4B19-B956-6F71C9E7C3F1}" sibTransId="{C7206EAE-DB8C-4F55-AAE3-9ACA5ABD5CAD}"/>
    <dgm:cxn modelId="{E0AB2FFA-901C-4A86-BCA2-9A060422CDE9}" type="presOf" srcId="{D0719835-28D4-4F5A-BC42-4EEE38E22290}" destId="{4F8109AC-481F-4AD2-9E95-DC8FD0586F4E}" srcOrd="0" destOrd="0" presId="urn:microsoft.com/office/officeart/2005/8/layout/vList3"/>
    <dgm:cxn modelId="{6E478D0E-30FF-4DE4-B528-FAD3051B618F}" srcId="{F8F57516-8427-4C1D-B766-73592994411E}" destId="{1F382975-4704-4B54-85FA-86E803477C18}" srcOrd="2" destOrd="0" parTransId="{561AB76D-1D16-4ABB-87FD-CF23443D1E0A}" sibTransId="{6638500A-32CE-4663-A0DD-225B1FFF3F43}"/>
    <dgm:cxn modelId="{9387CF8E-3A43-47EA-8DB6-91240685686F}" type="presParOf" srcId="{CD6130E6-F53C-491D-9407-5202018F2CE6}" destId="{62DFD4B3-3176-479A-823D-3F4155F72015}" srcOrd="0" destOrd="0" presId="urn:microsoft.com/office/officeart/2005/8/layout/vList3"/>
    <dgm:cxn modelId="{EEEDEA01-C693-4A98-9226-205ACCE61BCC}" type="presParOf" srcId="{62DFD4B3-3176-479A-823D-3F4155F72015}" destId="{69748ADA-CE46-4938-B4FC-E181B2F161D1}" srcOrd="0" destOrd="0" presId="urn:microsoft.com/office/officeart/2005/8/layout/vList3"/>
    <dgm:cxn modelId="{3D22BE7C-9ED5-450C-B7C6-7842ECD6DC50}" type="presParOf" srcId="{62DFD4B3-3176-479A-823D-3F4155F72015}" destId="{4F8109AC-481F-4AD2-9E95-DC8FD0586F4E}" srcOrd="1" destOrd="0" presId="urn:microsoft.com/office/officeart/2005/8/layout/vList3"/>
    <dgm:cxn modelId="{DEC5103E-318E-49BC-9D57-F94ACFE4610D}" type="presParOf" srcId="{CD6130E6-F53C-491D-9407-5202018F2CE6}" destId="{E4BA4EB6-0B32-4AED-AA45-3C673CE8D93B}" srcOrd="1" destOrd="0" presId="urn:microsoft.com/office/officeart/2005/8/layout/vList3"/>
    <dgm:cxn modelId="{124A3063-0F66-4115-A0B8-B47562FD2BFD}" type="presParOf" srcId="{CD6130E6-F53C-491D-9407-5202018F2CE6}" destId="{5B73935F-37F7-42C6-A7DE-A509F1E66485}" srcOrd="2" destOrd="0" presId="urn:microsoft.com/office/officeart/2005/8/layout/vList3"/>
    <dgm:cxn modelId="{2517898D-ECF0-4A9B-9669-8FE48FFBFFC4}" type="presParOf" srcId="{5B73935F-37F7-42C6-A7DE-A509F1E66485}" destId="{AFF4C76E-272F-46A4-A613-273D950FEFA9}" srcOrd="0" destOrd="0" presId="urn:microsoft.com/office/officeart/2005/8/layout/vList3"/>
    <dgm:cxn modelId="{69ACE063-C794-42EA-B8F6-172E5CDCE06F}" type="presParOf" srcId="{5B73935F-37F7-42C6-A7DE-A509F1E66485}" destId="{677E9717-A94C-45C8-AEAF-AC545B258F88}" srcOrd="1" destOrd="0" presId="urn:microsoft.com/office/officeart/2005/8/layout/vList3"/>
    <dgm:cxn modelId="{B81261BD-A095-47EA-B138-0B24F40261BE}" type="presParOf" srcId="{CD6130E6-F53C-491D-9407-5202018F2CE6}" destId="{D98623AE-C3DE-4E93-981A-D20797027D37}" srcOrd="3" destOrd="0" presId="urn:microsoft.com/office/officeart/2005/8/layout/vList3"/>
    <dgm:cxn modelId="{39A516E8-14EE-4C19-8D34-F08ABFCBDCEB}" type="presParOf" srcId="{CD6130E6-F53C-491D-9407-5202018F2CE6}" destId="{A8BEA0EE-0DF8-4F63-8617-07F1BB1A590F}" srcOrd="4" destOrd="0" presId="urn:microsoft.com/office/officeart/2005/8/layout/vList3"/>
    <dgm:cxn modelId="{91DAC957-A9F7-4DC2-BAFE-C159C331AC87}" type="presParOf" srcId="{A8BEA0EE-0DF8-4F63-8617-07F1BB1A590F}" destId="{F16A9553-D731-42E1-A0C7-447EAA399C3C}" srcOrd="0" destOrd="0" presId="urn:microsoft.com/office/officeart/2005/8/layout/vList3"/>
    <dgm:cxn modelId="{43DC08F2-DBF0-4B39-B18E-A34F533F5ADA}" type="presParOf" srcId="{A8BEA0EE-0DF8-4F63-8617-07F1BB1A590F}" destId="{0D3C73F3-C488-4C22-8D2D-8F10ACEA339F}" srcOrd="1" destOrd="0" presId="urn:microsoft.com/office/officeart/2005/8/layout/vList3"/>
    <dgm:cxn modelId="{5A947A68-5A41-48CF-9F84-E1D4FFBC9098}" type="presParOf" srcId="{CD6130E6-F53C-491D-9407-5202018F2CE6}" destId="{BDA000BB-FE25-4ACF-B988-32FEF019E85C}" srcOrd="5" destOrd="0" presId="urn:microsoft.com/office/officeart/2005/8/layout/vList3"/>
    <dgm:cxn modelId="{A79921AD-E69C-4338-B60D-A4C9B77C7575}" type="presParOf" srcId="{CD6130E6-F53C-491D-9407-5202018F2CE6}" destId="{540208FA-83F6-4427-A0D4-29F0F73C296C}" srcOrd="6" destOrd="0" presId="urn:microsoft.com/office/officeart/2005/8/layout/vList3"/>
    <dgm:cxn modelId="{DE3DC0F8-71BC-4A32-9E10-3B03CD55D61C}" type="presParOf" srcId="{540208FA-83F6-4427-A0D4-29F0F73C296C}" destId="{79BCF2A8-4D78-4597-B58C-ADA341D8BD12}" srcOrd="0" destOrd="0" presId="urn:microsoft.com/office/officeart/2005/8/layout/vList3"/>
    <dgm:cxn modelId="{87B50BC1-5AE4-4B56-8816-E8E1BDA6AC3D}" type="presParOf" srcId="{540208FA-83F6-4427-A0D4-29F0F73C296C}" destId="{7F897F68-1710-4DB3-A3CA-A38BD47E27C5}" srcOrd="1" destOrd="0" presId="urn:microsoft.com/office/officeart/2005/8/layout/vList3"/>
    <dgm:cxn modelId="{A4C96A11-E5BD-48A8-8C21-DA7D992381FD}" type="presParOf" srcId="{CD6130E6-F53C-491D-9407-5202018F2CE6}" destId="{F957A298-6FCD-4E1F-AC57-9FA59C600791}" srcOrd="7" destOrd="0" presId="urn:microsoft.com/office/officeart/2005/8/layout/vList3"/>
    <dgm:cxn modelId="{ACD4EF02-8C84-480A-9DD5-61ECB9419658}" type="presParOf" srcId="{CD6130E6-F53C-491D-9407-5202018F2CE6}" destId="{E013F28F-381E-4A2F-BEF5-6E1D33B96B9A}" srcOrd="8" destOrd="0" presId="urn:microsoft.com/office/officeart/2005/8/layout/vList3"/>
    <dgm:cxn modelId="{CEA3E84B-466F-4DEE-B470-0B7C3EF95685}" type="presParOf" srcId="{E013F28F-381E-4A2F-BEF5-6E1D33B96B9A}" destId="{BEBAD8FA-07BD-48AD-B93F-98FC4C76E517}" srcOrd="0" destOrd="0" presId="urn:microsoft.com/office/officeart/2005/8/layout/vList3"/>
    <dgm:cxn modelId="{4143ED93-1BD0-4C16-B950-F12D470055A3}" type="presParOf" srcId="{E013F28F-381E-4A2F-BEF5-6E1D33B96B9A}" destId="{66C17518-DCF1-4628-BB76-163A44737501}"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8F57516-8427-4C1D-B766-73592994411E}" type="doc">
      <dgm:prSet loTypeId="urn:microsoft.com/office/officeart/2005/8/layout/vList3" loCatId="list" qsTypeId="urn:microsoft.com/office/officeart/2005/8/quickstyle/simple1" qsCatId="simple" csTypeId="urn:microsoft.com/office/officeart/2005/8/colors/accent1_2" csCatId="accent1" phldr="1"/>
      <dgm:spPr/>
    </dgm:pt>
    <dgm:pt modelId="{D0719835-28D4-4F5A-BC42-4EEE38E22290}">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Working</a:t>
          </a:r>
          <a:endParaRPr lang="en-US" sz="2000" dirty="0">
            <a:solidFill>
              <a:srgbClr val="987146"/>
            </a:solidFill>
            <a:latin typeface="Verdana" panose="020B0604030504040204" pitchFamily="34" charset="0"/>
            <a:ea typeface="Verdana" panose="020B0604030504040204" pitchFamily="34" charset="0"/>
          </a:endParaRPr>
        </a:p>
      </dgm:t>
    </dgm:pt>
    <dgm:pt modelId="{821BF214-AF52-4B19-B956-6F71C9E7C3F1}" type="parTrans" cxnId="{EA290419-240D-4EB1-90C4-73E99761C5BD}">
      <dgm:prSet/>
      <dgm:spPr/>
      <dgm:t>
        <a:bodyPr/>
        <a:lstStyle/>
        <a:p>
          <a:endParaRPr lang="en-US" sz="2000">
            <a:latin typeface="Verdana" panose="020B0604030504040204" pitchFamily="34" charset="0"/>
            <a:ea typeface="Verdana" panose="020B0604030504040204" pitchFamily="34" charset="0"/>
          </a:endParaRPr>
        </a:p>
      </dgm:t>
    </dgm:pt>
    <dgm:pt modelId="{C7206EAE-DB8C-4F55-AAE3-9ACA5ABD5CAD}" type="sibTrans" cxnId="{EA290419-240D-4EB1-90C4-73E99761C5BD}">
      <dgm:prSet/>
      <dgm:spPr/>
      <dgm:t>
        <a:bodyPr/>
        <a:lstStyle/>
        <a:p>
          <a:endParaRPr lang="en-US" sz="2000">
            <a:latin typeface="Verdana" panose="020B0604030504040204" pitchFamily="34" charset="0"/>
            <a:ea typeface="Verdana" panose="020B0604030504040204" pitchFamily="34" charset="0"/>
          </a:endParaRPr>
        </a:p>
      </dgm:t>
    </dgm:pt>
    <dgm:pt modelId="{E5EAE426-9F94-44F6-BC0C-71DFCE529228}">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Result Analysis</a:t>
          </a:r>
          <a:endParaRPr lang="en-US" sz="2000" dirty="0">
            <a:solidFill>
              <a:srgbClr val="987146"/>
            </a:solidFill>
            <a:latin typeface="Verdana" panose="020B0604030504040204" pitchFamily="34" charset="0"/>
            <a:ea typeface="Verdana" panose="020B0604030504040204" pitchFamily="34" charset="0"/>
          </a:endParaRPr>
        </a:p>
      </dgm:t>
    </dgm:pt>
    <dgm:pt modelId="{F4751CCD-D782-4DDA-A78E-E6354B7D7DB9}" type="parTrans" cxnId="{DCFDDEDE-BBF0-4143-A96C-B80E0205F777}">
      <dgm:prSet/>
      <dgm:spPr/>
      <dgm:t>
        <a:bodyPr/>
        <a:lstStyle/>
        <a:p>
          <a:endParaRPr lang="en-US" sz="2000">
            <a:latin typeface="Verdana" panose="020B0604030504040204" pitchFamily="34" charset="0"/>
            <a:ea typeface="Verdana" panose="020B0604030504040204" pitchFamily="34" charset="0"/>
          </a:endParaRPr>
        </a:p>
      </dgm:t>
    </dgm:pt>
    <dgm:pt modelId="{CC2B0D27-4F5D-43EE-925F-E3E6482A888B}" type="sibTrans" cxnId="{DCFDDEDE-BBF0-4143-A96C-B80E0205F777}">
      <dgm:prSet/>
      <dgm:spPr/>
      <dgm:t>
        <a:bodyPr/>
        <a:lstStyle/>
        <a:p>
          <a:endParaRPr lang="en-US" sz="2000">
            <a:latin typeface="Verdana" panose="020B0604030504040204" pitchFamily="34" charset="0"/>
            <a:ea typeface="Verdana" panose="020B0604030504040204" pitchFamily="34" charset="0"/>
          </a:endParaRPr>
        </a:p>
      </dgm:t>
    </dgm:pt>
    <dgm:pt modelId="{1F382975-4704-4B54-85FA-86E803477C18}">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Future Scope</a:t>
          </a:r>
          <a:endParaRPr lang="en-US" sz="2000" dirty="0">
            <a:solidFill>
              <a:srgbClr val="987146"/>
            </a:solidFill>
            <a:latin typeface="Verdana" panose="020B0604030504040204" pitchFamily="34" charset="0"/>
            <a:ea typeface="Verdana" panose="020B0604030504040204" pitchFamily="34" charset="0"/>
          </a:endParaRPr>
        </a:p>
      </dgm:t>
    </dgm:pt>
    <dgm:pt modelId="{561AB76D-1D16-4ABB-87FD-CF23443D1E0A}" type="parTrans" cxnId="{6E478D0E-30FF-4DE4-B528-FAD3051B618F}">
      <dgm:prSet/>
      <dgm:spPr/>
      <dgm:t>
        <a:bodyPr/>
        <a:lstStyle/>
        <a:p>
          <a:endParaRPr lang="en-US" sz="2000">
            <a:latin typeface="Verdana" panose="020B0604030504040204" pitchFamily="34" charset="0"/>
            <a:ea typeface="Verdana" panose="020B0604030504040204" pitchFamily="34" charset="0"/>
          </a:endParaRPr>
        </a:p>
      </dgm:t>
    </dgm:pt>
    <dgm:pt modelId="{6638500A-32CE-4663-A0DD-225B1FFF3F43}" type="sibTrans" cxnId="{6E478D0E-30FF-4DE4-B528-FAD3051B618F}">
      <dgm:prSet/>
      <dgm:spPr/>
      <dgm:t>
        <a:bodyPr/>
        <a:lstStyle/>
        <a:p>
          <a:endParaRPr lang="en-US" sz="2000">
            <a:latin typeface="Verdana" panose="020B0604030504040204" pitchFamily="34" charset="0"/>
            <a:ea typeface="Verdana" panose="020B0604030504040204" pitchFamily="34" charset="0"/>
          </a:endParaRPr>
        </a:p>
      </dgm:t>
    </dgm:pt>
    <dgm:pt modelId="{9C30E92A-0AE1-4B7C-88C3-6FCEF4490C10}">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Reference</a:t>
          </a:r>
          <a:endParaRPr lang="en-US" sz="2000" dirty="0">
            <a:solidFill>
              <a:srgbClr val="987146"/>
            </a:solidFill>
            <a:latin typeface="Verdana" panose="020B0604030504040204" pitchFamily="34" charset="0"/>
            <a:ea typeface="Verdana" panose="020B0604030504040204" pitchFamily="34" charset="0"/>
          </a:endParaRPr>
        </a:p>
      </dgm:t>
    </dgm:pt>
    <dgm:pt modelId="{724B7BA5-97C9-4AEB-9B09-6EA63003B4FD}" type="parTrans" cxnId="{DC9CE151-73B3-448A-89A1-A46779AA7DCF}">
      <dgm:prSet/>
      <dgm:spPr/>
      <dgm:t>
        <a:bodyPr/>
        <a:lstStyle/>
        <a:p>
          <a:endParaRPr lang="en-US" sz="2000">
            <a:latin typeface="Verdana" panose="020B0604030504040204" pitchFamily="34" charset="0"/>
            <a:ea typeface="Verdana" panose="020B0604030504040204" pitchFamily="34" charset="0"/>
          </a:endParaRPr>
        </a:p>
      </dgm:t>
    </dgm:pt>
    <dgm:pt modelId="{48AADA2B-2742-4CED-8229-EF3A3F23CD35}" type="sibTrans" cxnId="{DC9CE151-73B3-448A-89A1-A46779AA7DCF}">
      <dgm:prSet/>
      <dgm:spPr/>
      <dgm:t>
        <a:bodyPr/>
        <a:lstStyle/>
        <a:p>
          <a:endParaRPr lang="en-US" sz="2000">
            <a:latin typeface="Verdana" panose="020B0604030504040204" pitchFamily="34" charset="0"/>
            <a:ea typeface="Verdana" panose="020B0604030504040204" pitchFamily="34" charset="0"/>
          </a:endParaRPr>
        </a:p>
      </dgm:t>
    </dgm:pt>
    <dgm:pt modelId="{7C1860BD-3979-46F7-8530-664CB28F7B11}">
      <dgm:prSet phldrT="[Text]" custT="1"/>
      <dgm:spPr>
        <a:solidFill>
          <a:srgbClr val="F5E7CD"/>
        </a:solidFill>
      </dgm:spPr>
      <dgm:t>
        <a:bodyPr/>
        <a:lstStyle/>
        <a:p>
          <a:r>
            <a:rPr lang="en-US" sz="2000" dirty="0" smtClean="0">
              <a:solidFill>
                <a:srgbClr val="987146"/>
              </a:solidFill>
              <a:latin typeface="Verdana" panose="020B0604030504040204" pitchFamily="34" charset="0"/>
              <a:ea typeface="Verdana" panose="020B0604030504040204" pitchFamily="34" charset="0"/>
            </a:rPr>
            <a:t>Conclusion</a:t>
          </a:r>
          <a:endParaRPr lang="en-US" sz="2000" dirty="0">
            <a:solidFill>
              <a:srgbClr val="987146"/>
            </a:solidFill>
            <a:latin typeface="Verdana" panose="020B0604030504040204" pitchFamily="34" charset="0"/>
            <a:ea typeface="Verdana" panose="020B0604030504040204" pitchFamily="34" charset="0"/>
          </a:endParaRPr>
        </a:p>
      </dgm:t>
    </dgm:pt>
    <dgm:pt modelId="{C601B535-A565-40DB-8128-2DB75845C979}" type="parTrans" cxnId="{79F5BA20-0626-494C-A3F8-F71DB3BF3CA8}">
      <dgm:prSet/>
      <dgm:spPr/>
      <dgm:t>
        <a:bodyPr/>
        <a:lstStyle/>
        <a:p>
          <a:endParaRPr lang="en-US" sz="2000">
            <a:latin typeface="Verdana" panose="020B0604030504040204" pitchFamily="34" charset="0"/>
            <a:ea typeface="Verdana" panose="020B0604030504040204" pitchFamily="34" charset="0"/>
          </a:endParaRPr>
        </a:p>
      </dgm:t>
    </dgm:pt>
    <dgm:pt modelId="{34B77CA0-AC00-4FC6-B01D-A74A67FDA044}" type="sibTrans" cxnId="{79F5BA20-0626-494C-A3F8-F71DB3BF3CA8}">
      <dgm:prSet/>
      <dgm:spPr/>
      <dgm:t>
        <a:bodyPr/>
        <a:lstStyle/>
        <a:p>
          <a:endParaRPr lang="en-US" sz="2000">
            <a:latin typeface="Verdana" panose="020B0604030504040204" pitchFamily="34" charset="0"/>
            <a:ea typeface="Verdana" panose="020B0604030504040204" pitchFamily="34" charset="0"/>
          </a:endParaRPr>
        </a:p>
      </dgm:t>
    </dgm:pt>
    <dgm:pt modelId="{CD6130E6-F53C-491D-9407-5202018F2CE6}" type="pres">
      <dgm:prSet presAssocID="{F8F57516-8427-4C1D-B766-73592994411E}" presName="linearFlow" presStyleCnt="0">
        <dgm:presLayoutVars>
          <dgm:dir/>
          <dgm:resizeHandles val="exact"/>
        </dgm:presLayoutVars>
      </dgm:prSet>
      <dgm:spPr/>
    </dgm:pt>
    <dgm:pt modelId="{62DFD4B3-3176-479A-823D-3F4155F72015}" type="pres">
      <dgm:prSet presAssocID="{D0719835-28D4-4F5A-BC42-4EEE38E22290}" presName="composite" presStyleCnt="0"/>
      <dgm:spPr/>
    </dgm:pt>
    <dgm:pt modelId="{69748ADA-CE46-4938-B4FC-E181B2F161D1}" type="pres">
      <dgm:prSet presAssocID="{D0719835-28D4-4F5A-BC42-4EEE38E22290}" presName="imgShp" presStyleLbl="fgImgPlace1" presStyleIdx="0" presStyleCnt="5"/>
      <dgm:spPr>
        <a:solidFill>
          <a:srgbClr val="D9C895"/>
        </a:solidFill>
      </dgm:spPr>
    </dgm:pt>
    <dgm:pt modelId="{4F8109AC-481F-4AD2-9E95-DC8FD0586F4E}" type="pres">
      <dgm:prSet presAssocID="{D0719835-28D4-4F5A-BC42-4EEE38E22290}" presName="txShp" presStyleLbl="node1" presStyleIdx="0" presStyleCnt="5">
        <dgm:presLayoutVars>
          <dgm:bulletEnabled val="1"/>
        </dgm:presLayoutVars>
      </dgm:prSet>
      <dgm:spPr/>
      <dgm:t>
        <a:bodyPr/>
        <a:lstStyle/>
        <a:p>
          <a:endParaRPr lang="en-US"/>
        </a:p>
      </dgm:t>
    </dgm:pt>
    <dgm:pt modelId="{E4BA4EB6-0B32-4AED-AA45-3C673CE8D93B}" type="pres">
      <dgm:prSet presAssocID="{C7206EAE-DB8C-4F55-AAE3-9ACA5ABD5CAD}" presName="spacing" presStyleCnt="0"/>
      <dgm:spPr/>
    </dgm:pt>
    <dgm:pt modelId="{5B73935F-37F7-42C6-A7DE-A509F1E66485}" type="pres">
      <dgm:prSet presAssocID="{E5EAE426-9F94-44F6-BC0C-71DFCE529228}" presName="composite" presStyleCnt="0"/>
      <dgm:spPr/>
    </dgm:pt>
    <dgm:pt modelId="{AFF4C76E-272F-46A4-A613-273D950FEFA9}" type="pres">
      <dgm:prSet presAssocID="{E5EAE426-9F94-44F6-BC0C-71DFCE529228}" presName="imgShp" presStyleLbl="fgImgPlace1" presStyleIdx="1" presStyleCnt="5"/>
      <dgm:spPr>
        <a:solidFill>
          <a:srgbClr val="D9C895"/>
        </a:solidFill>
      </dgm:spPr>
    </dgm:pt>
    <dgm:pt modelId="{677E9717-A94C-45C8-AEAF-AC545B258F88}" type="pres">
      <dgm:prSet presAssocID="{E5EAE426-9F94-44F6-BC0C-71DFCE529228}" presName="txShp" presStyleLbl="node1" presStyleIdx="1" presStyleCnt="5">
        <dgm:presLayoutVars>
          <dgm:bulletEnabled val="1"/>
        </dgm:presLayoutVars>
      </dgm:prSet>
      <dgm:spPr/>
      <dgm:t>
        <a:bodyPr/>
        <a:lstStyle/>
        <a:p>
          <a:endParaRPr lang="en-US"/>
        </a:p>
      </dgm:t>
    </dgm:pt>
    <dgm:pt modelId="{D98623AE-C3DE-4E93-981A-D20797027D37}" type="pres">
      <dgm:prSet presAssocID="{CC2B0D27-4F5D-43EE-925F-E3E6482A888B}" presName="spacing" presStyleCnt="0"/>
      <dgm:spPr/>
    </dgm:pt>
    <dgm:pt modelId="{A8BEA0EE-0DF8-4F63-8617-07F1BB1A590F}" type="pres">
      <dgm:prSet presAssocID="{1F382975-4704-4B54-85FA-86E803477C18}" presName="composite" presStyleCnt="0"/>
      <dgm:spPr/>
    </dgm:pt>
    <dgm:pt modelId="{F16A9553-D731-42E1-A0C7-447EAA399C3C}" type="pres">
      <dgm:prSet presAssocID="{1F382975-4704-4B54-85FA-86E803477C18}" presName="imgShp" presStyleLbl="fgImgPlace1" presStyleIdx="2" presStyleCnt="5"/>
      <dgm:spPr>
        <a:solidFill>
          <a:srgbClr val="D9C895"/>
        </a:solidFill>
      </dgm:spPr>
    </dgm:pt>
    <dgm:pt modelId="{0D3C73F3-C488-4C22-8D2D-8F10ACEA339F}" type="pres">
      <dgm:prSet presAssocID="{1F382975-4704-4B54-85FA-86E803477C18}" presName="txShp" presStyleLbl="node1" presStyleIdx="2" presStyleCnt="5">
        <dgm:presLayoutVars>
          <dgm:bulletEnabled val="1"/>
        </dgm:presLayoutVars>
      </dgm:prSet>
      <dgm:spPr/>
      <dgm:t>
        <a:bodyPr/>
        <a:lstStyle/>
        <a:p>
          <a:endParaRPr lang="en-US"/>
        </a:p>
      </dgm:t>
    </dgm:pt>
    <dgm:pt modelId="{BDA000BB-FE25-4ACF-B988-32FEF019E85C}" type="pres">
      <dgm:prSet presAssocID="{6638500A-32CE-4663-A0DD-225B1FFF3F43}" presName="spacing" presStyleCnt="0"/>
      <dgm:spPr/>
    </dgm:pt>
    <dgm:pt modelId="{540208FA-83F6-4427-A0D4-29F0F73C296C}" type="pres">
      <dgm:prSet presAssocID="{9C30E92A-0AE1-4B7C-88C3-6FCEF4490C10}" presName="composite" presStyleCnt="0"/>
      <dgm:spPr/>
    </dgm:pt>
    <dgm:pt modelId="{79BCF2A8-4D78-4597-B58C-ADA341D8BD12}" type="pres">
      <dgm:prSet presAssocID="{9C30E92A-0AE1-4B7C-88C3-6FCEF4490C10}" presName="imgShp" presStyleLbl="fgImgPlace1" presStyleIdx="3" presStyleCnt="5"/>
      <dgm:spPr>
        <a:solidFill>
          <a:srgbClr val="D9C895"/>
        </a:solidFill>
      </dgm:spPr>
    </dgm:pt>
    <dgm:pt modelId="{7F897F68-1710-4DB3-A3CA-A38BD47E27C5}" type="pres">
      <dgm:prSet presAssocID="{9C30E92A-0AE1-4B7C-88C3-6FCEF4490C10}" presName="txShp" presStyleLbl="node1" presStyleIdx="3" presStyleCnt="5">
        <dgm:presLayoutVars>
          <dgm:bulletEnabled val="1"/>
        </dgm:presLayoutVars>
      </dgm:prSet>
      <dgm:spPr/>
      <dgm:t>
        <a:bodyPr/>
        <a:lstStyle/>
        <a:p>
          <a:endParaRPr lang="en-US"/>
        </a:p>
      </dgm:t>
    </dgm:pt>
    <dgm:pt modelId="{F957A298-6FCD-4E1F-AC57-9FA59C600791}" type="pres">
      <dgm:prSet presAssocID="{48AADA2B-2742-4CED-8229-EF3A3F23CD35}" presName="spacing" presStyleCnt="0"/>
      <dgm:spPr/>
    </dgm:pt>
    <dgm:pt modelId="{E013F28F-381E-4A2F-BEF5-6E1D33B96B9A}" type="pres">
      <dgm:prSet presAssocID="{7C1860BD-3979-46F7-8530-664CB28F7B11}" presName="composite" presStyleCnt="0"/>
      <dgm:spPr/>
    </dgm:pt>
    <dgm:pt modelId="{BEBAD8FA-07BD-48AD-B93F-98FC4C76E517}" type="pres">
      <dgm:prSet presAssocID="{7C1860BD-3979-46F7-8530-664CB28F7B11}" presName="imgShp" presStyleLbl="fgImgPlace1" presStyleIdx="4" presStyleCnt="5"/>
      <dgm:spPr>
        <a:solidFill>
          <a:srgbClr val="D9C895"/>
        </a:solidFill>
      </dgm:spPr>
    </dgm:pt>
    <dgm:pt modelId="{66C17518-DCF1-4628-BB76-163A44737501}" type="pres">
      <dgm:prSet presAssocID="{7C1860BD-3979-46F7-8530-664CB28F7B11}" presName="txShp" presStyleLbl="node1" presStyleIdx="4" presStyleCnt="5">
        <dgm:presLayoutVars>
          <dgm:bulletEnabled val="1"/>
        </dgm:presLayoutVars>
      </dgm:prSet>
      <dgm:spPr/>
      <dgm:t>
        <a:bodyPr/>
        <a:lstStyle/>
        <a:p>
          <a:endParaRPr lang="en-US"/>
        </a:p>
      </dgm:t>
    </dgm:pt>
  </dgm:ptLst>
  <dgm:cxnLst>
    <dgm:cxn modelId="{DC9CE151-73B3-448A-89A1-A46779AA7DCF}" srcId="{F8F57516-8427-4C1D-B766-73592994411E}" destId="{9C30E92A-0AE1-4B7C-88C3-6FCEF4490C10}" srcOrd="3" destOrd="0" parTransId="{724B7BA5-97C9-4AEB-9B09-6EA63003B4FD}" sibTransId="{48AADA2B-2742-4CED-8229-EF3A3F23CD35}"/>
    <dgm:cxn modelId="{68ABE2DD-9939-4BA1-891F-81A8D043C9C5}" type="presOf" srcId="{E5EAE426-9F94-44F6-BC0C-71DFCE529228}" destId="{677E9717-A94C-45C8-AEAF-AC545B258F88}" srcOrd="0" destOrd="0" presId="urn:microsoft.com/office/officeart/2005/8/layout/vList3"/>
    <dgm:cxn modelId="{B1B52A8F-A5AE-4A48-9066-6C01C7FC9586}" type="presOf" srcId="{7C1860BD-3979-46F7-8530-664CB28F7B11}" destId="{66C17518-DCF1-4628-BB76-163A44737501}" srcOrd="0" destOrd="0" presId="urn:microsoft.com/office/officeart/2005/8/layout/vList3"/>
    <dgm:cxn modelId="{79F5BA20-0626-494C-A3F8-F71DB3BF3CA8}" srcId="{F8F57516-8427-4C1D-B766-73592994411E}" destId="{7C1860BD-3979-46F7-8530-664CB28F7B11}" srcOrd="4" destOrd="0" parTransId="{C601B535-A565-40DB-8128-2DB75845C979}" sibTransId="{34B77CA0-AC00-4FC6-B01D-A74A67FDA044}"/>
    <dgm:cxn modelId="{DCFDDEDE-BBF0-4143-A96C-B80E0205F777}" srcId="{F8F57516-8427-4C1D-B766-73592994411E}" destId="{E5EAE426-9F94-44F6-BC0C-71DFCE529228}" srcOrd="1" destOrd="0" parTransId="{F4751CCD-D782-4DDA-A78E-E6354B7D7DB9}" sibTransId="{CC2B0D27-4F5D-43EE-925F-E3E6482A888B}"/>
    <dgm:cxn modelId="{484B2D2E-F25C-446E-89EB-2D1D1CFF45EA}" type="presOf" srcId="{F8F57516-8427-4C1D-B766-73592994411E}" destId="{CD6130E6-F53C-491D-9407-5202018F2CE6}" srcOrd="0" destOrd="0" presId="urn:microsoft.com/office/officeart/2005/8/layout/vList3"/>
    <dgm:cxn modelId="{34F973E9-117D-43C3-B190-B471107F6A50}" type="presOf" srcId="{9C30E92A-0AE1-4B7C-88C3-6FCEF4490C10}" destId="{7F897F68-1710-4DB3-A3CA-A38BD47E27C5}" srcOrd="0" destOrd="0" presId="urn:microsoft.com/office/officeart/2005/8/layout/vList3"/>
    <dgm:cxn modelId="{AE2327EC-F870-49DA-9631-D04A69F315FE}" type="presOf" srcId="{1F382975-4704-4B54-85FA-86E803477C18}" destId="{0D3C73F3-C488-4C22-8D2D-8F10ACEA339F}" srcOrd="0" destOrd="0" presId="urn:microsoft.com/office/officeart/2005/8/layout/vList3"/>
    <dgm:cxn modelId="{EA290419-240D-4EB1-90C4-73E99761C5BD}" srcId="{F8F57516-8427-4C1D-B766-73592994411E}" destId="{D0719835-28D4-4F5A-BC42-4EEE38E22290}" srcOrd="0" destOrd="0" parTransId="{821BF214-AF52-4B19-B956-6F71C9E7C3F1}" sibTransId="{C7206EAE-DB8C-4F55-AAE3-9ACA5ABD5CAD}"/>
    <dgm:cxn modelId="{E0AB2FFA-901C-4A86-BCA2-9A060422CDE9}" type="presOf" srcId="{D0719835-28D4-4F5A-BC42-4EEE38E22290}" destId="{4F8109AC-481F-4AD2-9E95-DC8FD0586F4E}" srcOrd="0" destOrd="0" presId="urn:microsoft.com/office/officeart/2005/8/layout/vList3"/>
    <dgm:cxn modelId="{6E478D0E-30FF-4DE4-B528-FAD3051B618F}" srcId="{F8F57516-8427-4C1D-B766-73592994411E}" destId="{1F382975-4704-4B54-85FA-86E803477C18}" srcOrd="2" destOrd="0" parTransId="{561AB76D-1D16-4ABB-87FD-CF23443D1E0A}" sibTransId="{6638500A-32CE-4663-A0DD-225B1FFF3F43}"/>
    <dgm:cxn modelId="{9387CF8E-3A43-47EA-8DB6-91240685686F}" type="presParOf" srcId="{CD6130E6-F53C-491D-9407-5202018F2CE6}" destId="{62DFD4B3-3176-479A-823D-3F4155F72015}" srcOrd="0" destOrd="0" presId="urn:microsoft.com/office/officeart/2005/8/layout/vList3"/>
    <dgm:cxn modelId="{EEEDEA01-C693-4A98-9226-205ACCE61BCC}" type="presParOf" srcId="{62DFD4B3-3176-479A-823D-3F4155F72015}" destId="{69748ADA-CE46-4938-B4FC-E181B2F161D1}" srcOrd="0" destOrd="0" presId="urn:microsoft.com/office/officeart/2005/8/layout/vList3"/>
    <dgm:cxn modelId="{3D22BE7C-9ED5-450C-B7C6-7842ECD6DC50}" type="presParOf" srcId="{62DFD4B3-3176-479A-823D-3F4155F72015}" destId="{4F8109AC-481F-4AD2-9E95-DC8FD0586F4E}" srcOrd="1" destOrd="0" presId="urn:microsoft.com/office/officeart/2005/8/layout/vList3"/>
    <dgm:cxn modelId="{DEC5103E-318E-49BC-9D57-F94ACFE4610D}" type="presParOf" srcId="{CD6130E6-F53C-491D-9407-5202018F2CE6}" destId="{E4BA4EB6-0B32-4AED-AA45-3C673CE8D93B}" srcOrd="1" destOrd="0" presId="urn:microsoft.com/office/officeart/2005/8/layout/vList3"/>
    <dgm:cxn modelId="{124A3063-0F66-4115-A0B8-B47562FD2BFD}" type="presParOf" srcId="{CD6130E6-F53C-491D-9407-5202018F2CE6}" destId="{5B73935F-37F7-42C6-A7DE-A509F1E66485}" srcOrd="2" destOrd="0" presId="urn:microsoft.com/office/officeart/2005/8/layout/vList3"/>
    <dgm:cxn modelId="{2517898D-ECF0-4A9B-9669-8FE48FFBFFC4}" type="presParOf" srcId="{5B73935F-37F7-42C6-A7DE-A509F1E66485}" destId="{AFF4C76E-272F-46A4-A613-273D950FEFA9}" srcOrd="0" destOrd="0" presId="urn:microsoft.com/office/officeart/2005/8/layout/vList3"/>
    <dgm:cxn modelId="{69ACE063-C794-42EA-B8F6-172E5CDCE06F}" type="presParOf" srcId="{5B73935F-37F7-42C6-A7DE-A509F1E66485}" destId="{677E9717-A94C-45C8-AEAF-AC545B258F88}" srcOrd="1" destOrd="0" presId="urn:microsoft.com/office/officeart/2005/8/layout/vList3"/>
    <dgm:cxn modelId="{B81261BD-A095-47EA-B138-0B24F40261BE}" type="presParOf" srcId="{CD6130E6-F53C-491D-9407-5202018F2CE6}" destId="{D98623AE-C3DE-4E93-981A-D20797027D37}" srcOrd="3" destOrd="0" presId="urn:microsoft.com/office/officeart/2005/8/layout/vList3"/>
    <dgm:cxn modelId="{39A516E8-14EE-4C19-8D34-F08ABFCBDCEB}" type="presParOf" srcId="{CD6130E6-F53C-491D-9407-5202018F2CE6}" destId="{A8BEA0EE-0DF8-4F63-8617-07F1BB1A590F}" srcOrd="4" destOrd="0" presId="urn:microsoft.com/office/officeart/2005/8/layout/vList3"/>
    <dgm:cxn modelId="{91DAC957-A9F7-4DC2-BAFE-C159C331AC87}" type="presParOf" srcId="{A8BEA0EE-0DF8-4F63-8617-07F1BB1A590F}" destId="{F16A9553-D731-42E1-A0C7-447EAA399C3C}" srcOrd="0" destOrd="0" presId="urn:microsoft.com/office/officeart/2005/8/layout/vList3"/>
    <dgm:cxn modelId="{43DC08F2-DBF0-4B39-B18E-A34F533F5ADA}" type="presParOf" srcId="{A8BEA0EE-0DF8-4F63-8617-07F1BB1A590F}" destId="{0D3C73F3-C488-4C22-8D2D-8F10ACEA339F}" srcOrd="1" destOrd="0" presId="urn:microsoft.com/office/officeart/2005/8/layout/vList3"/>
    <dgm:cxn modelId="{5A947A68-5A41-48CF-9F84-E1D4FFBC9098}" type="presParOf" srcId="{CD6130E6-F53C-491D-9407-5202018F2CE6}" destId="{BDA000BB-FE25-4ACF-B988-32FEF019E85C}" srcOrd="5" destOrd="0" presId="urn:microsoft.com/office/officeart/2005/8/layout/vList3"/>
    <dgm:cxn modelId="{A79921AD-E69C-4338-B60D-A4C9B77C7575}" type="presParOf" srcId="{CD6130E6-F53C-491D-9407-5202018F2CE6}" destId="{540208FA-83F6-4427-A0D4-29F0F73C296C}" srcOrd="6" destOrd="0" presId="urn:microsoft.com/office/officeart/2005/8/layout/vList3"/>
    <dgm:cxn modelId="{DE3DC0F8-71BC-4A32-9E10-3B03CD55D61C}" type="presParOf" srcId="{540208FA-83F6-4427-A0D4-29F0F73C296C}" destId="{79BCF2A8-4D78-4597-B58C-ADA341D8BD12}" srcOrd="0" destOrd="0" presId="urn:microsoft.com/office/officeart/2005/8/layout/vList3"/>
    <dgm:cxn modelId="{87B50BC1-5AE4-4B56-8816-E8E1BDA6AC3D}" type="presParOf" srcId="{540208FA-83F6-4427-A0D4-29F0F73C296C}" destId="{7F897F68-1710-4DB3-A3CA-A38BD47E27C5}" srcOrd="1" destOrd="0" presId="urn:microsoft.com/office/officeart/2005/8/layout/vList3"/>
    <dgm:cxn modelId="{A4C96A11-E5BD-48A8-8C21-DA7D992381FD}" type="presParOf" srcId="{CD6130E6-F53C-491D-9407-5202018F2CE6}" destId="{F957A298-6FCD-4E1F-AC57-9FA59C600791}" srcOrd="7" destOrd="0" presId="urn:microsoft.com/office/officeart/2005/8/layout/vList3"/>
    <dgm:cxn modelId="{ACD4EF02-8C84-480A-9DD5-61ECB9419658}" type="presParOf" srcId="{CD6130E6-F53C-491D-9407-5202018F2CE6}" destId="{E013F28F-381E-4A2F-BEF5-6E1D33B96B9A}" srcOrd="8" destOrd="0" presId="urn:microsoft.com/office/officeart/2005/8/layout/vList3"/>
    <dgm:cxn modelId="{CEA3E84B-466F-4DEE-B470-0B7C3EF95685}" type="presParOf" srcId="{E013F28F-381E-4A2F-BEF5-6E1D33B96B9A}" destId="{BEBAD8FA-07BD-48AD-B93F-98FC4C76E517}" srcOrd="0" destOrd="0" presId="urn:microsoft.com/office/officeart/2005/8/layout/vList3"/>
    <dgm:cxn modelId="{4143ED93-1BD0-4C16-B950-F12D470055A3}" type="presParOf" srcId="{E013F28F-381E-4A2F-BEF5-6E1D33B96B9A}" destId="{66C17518-DCF1-4628-BB76-163A44737501}" srcOrd="1" destOrd="0" presId="urn:microsoft.com/office/officeart/2005/8/layout/vList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8109AC-481F-4AD2-9E95-DC8FD0586F4E}">
      <dsp:nvSpPr>
        <dsp:cNvPr id="0" name=""/>
        <dsp:cNvSpPr/>
      </dsp:nvSpPr>
      <dsp:spPr>
        <a:xfrm rot="10800000">
          <a:off x="988164" y="2379"/>
          <a:ext cx="3161995" cy="766886"/>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8176"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Abstract</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885" y="2379"/>
        <a:ext cx="2970274" cy="766886"/>
      </dsp:txXfrm>
    </dsp:sp>
    <dsp:sp modelId="{69748ADA-CE46-4938-B4FC-E181B2F161D1}">
      <dsp:nvSpPr>
        <dsp:cNvPr id="0" name=""/>
        <dsp:cNvSpPr/>
      </dsp:nvSpPr>
      <dsp:spPr>
        <a:xfrm>
          <a:off x="604720" y="2379"/>
          <a:ext cx="766886" cy="766886"/>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7E9717-A94C-45C8-AEAF-AC545B258F88}">
      <dsp:nvSpPr>
        <dsp:cNvPr id="0" name=""/>
        <dsp:cNvSpPr/>
      </dsp:nvSpPr>
      <dsp:spPr>
        <a:xfrm rot="10800000">
          <a:off x="988164" y="998188"/>
          <a:ext cx="3161995" cy="766886"/>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8176"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Introduction</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885" y="998188"/>
        <a:ext cx="2970274" cy="766886"/>
      </dsp:txXfrm>
    </dsp:sp>
    <dsp:sp modelId="{AFF4C76E-272F-46A4-A613-273D950FEFA9}">
      <dsp:nvSpPr>
        <dsp:cNvPr id="0" name=""/>
        <dsp:cNvSpPr/>
      </dsp:nvSpPr>
      <dsp:spPr>
        <a:xfrm>
          <a:off x="604720" y="998188"/>
          <a:ext cx="766886" cy="766886"/>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D3C73F3-C488-4C22-8D2D-8F10ACEA339F}">
      <dsp:nvSpPr>
        <dsp:cNvPr id="0" name=""/>
        <dsp:cNvSpPr/>
      </dsp:nvSpPr>
      <dsp:spPr>
        <a:xfrm rot="10800000">
          <a:off x="988164" y="1993996"/>
          <a:ext cx="3161995" cy="766886"/>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8176"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Literature Survey</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885" y="1993996"/>
        <a:ext cx="2970274" cy="766886"/>
      </dsp:txXfrm>
    </dsp:sp>
    <dsp:sp modelId="{F16A9553-D731-42E1-A0C7-447EAA399C3C}">
      <dsp:nvSpPr>
        <dsp:cNvPr id="0" name=""/>
        <dsp:cNvSpPr/>
      </dsp:nvSpPr>
      <dsp:spPr>
        <a:xfrm>
          <a:off x="604720" y="1993996"/>
          <a:ext cx="766886" cy="766886"/>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F897F68-1710-4DB3-A3CA-A38BD47E27C5}">
      <dsp:nvSpPr>
        <dsp:cNvPr id="0" name=""/>
        <dsp:cNvSpPr/>
      </dsp:nvSpPr>
      <dsp:spPr>
        <a:xfrm rot="10800000">
          <a:off x="988164" y="2989804"/>
          <a:ext cx="3161995" cy="766886"/>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8176"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Proposed Method</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885" y="2989804"/>
        <a:ext cx="2970274" cy="766886"/>
      </dsp:txXfrm>
    </dsp:sp>
    <dsp:sp modelId="{79BCF2A8-4D78-4597-B58C-ADA341D8BD12}">
      <dsp:nvSpPr>
        <dsp:cNvPr id="0" name=""/>
        <dsp:cNvSpPr/>
      </dsp:nvSpPr>
      <dsp:spPr>
        <a:xfrm>
          <a:off x="604720" y="2989804"/>
          <a:ext cx="766886" cy="766886"/>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C17518-DCF1-4628-BB76-163A44737501}">
      <dsp:nvSpPr>
        <dsp:cNvPr id="0" name=""/>
        <dsp:cNvSpPr/>
      </dsp:nvSpPr>
      <dsp:spPr>
        <a:xfrm rot="10800000">
          <a:off x="988164" y="3985613"/>
          <a:ext cx="3161995" cy="766886"/>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8176"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Algorithm Analysis</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885" y="3985613"/>
        <a:ext cx="2970274" cy="766886"/>
      </dsp:txXfrm>
    </dsp:sp>
    <dsp:sp modelId="{BEBAD8FA-07BD-48AD-B93F-98FC4C76E517}">
      <dsp:nvSpPr>
        <dsp:cNvPr id="0" name=""/>
        <dsp:cNvSpPr/>
      </dsp:nvSpPr>
      <dsp:spPr>
        <a:xfrm>
          <a:off x="604720" y="3985613"/>
          <a:ext cx="766886" cy="766886"/>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8109AC-481F-4AD2-9E95-DC8FD0586F4E}">
      <dsp:nvSpPr>
        <dsp:cNvPr id="0" name=""/>
        <dsp:cNvSpPr/>
      </dsp:nvSpPr>
      <dsp:spPr>
        <a:xfrm rot="10800000">
          <a:off x="988221" y="2392"/>
          <a:ext cx="3162801" cy="766304"/>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7919"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Working</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797" y="2392"/>
        <a:ext cx="2971225" cy="766304"/>
      </dsp:txXfrm>
    </dsp:sp>
    <dsp:sp modelId="{69748ADA-CE46-4938-B4FC-E181B2F161D1}">
      <dsp:nvSpPr>
        <dsp:cNvPr id="0" name=""/>
        <dsp:cNvSpPr/>
      </dsp:nvSpPr>
      <dsp:spPr>
        <a:xfrm>
          <a:off x="605069" y="2392"/>
          <a:ext cx="766304" cy="766304"/>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7E9717-A94C-45C8-AEAF-AC545B258F88}">
      <dsp:nvSpPr>
        <dsp:cNvPr id="0" name=""/>
        <dsp:cNvSpPr/>
      </dsp:nvSpPr>
      <dsp:spPr>
        <a:xfrm rot="10800000">
          <a:off x="988221" y="997444"/>
          <a:ext cx="3162801" cy="766304"/>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7919"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Result Analysis</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797" y="997444"/>
        <a:ext cx="2971225" cy="766304"/>
      </dsp:txXfrm>
    </dsp:sp>
    <dsp:sp modelId="{AFF4C76E-272F-46A4-A613-273D950FEFA9}">
      <dsp:nvSpPr>
        <dsp:cNvPr id="0" name=""/>
        <dsp:cNvSpPr/>
      </dsp:nvSpPr>
      <dsp:spPr>
        <a:xfrm>
          <a:off x="605069" y="997444"/>
          <a:ext cx="766304" cy="766304"/>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D3C73F3-C488-4C22-8D2D-8F10ACEA339F}">
      <dsp:nvSpPr>
        <dsp:cNvPr id="0" name=""/>
        <dsp:cNvSpPr/>
      </dsp:nvSpPr>
      <dsp:spPr>
        <a:xfrm rot="10800000">
          <a:off x="988221" y="1992497"/>
          <a:ext cx="3162801" cy="766304"/>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7919"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Future Scope</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797" y="1992497"/>
        <a:ext cx="2971225" cy="766304"/>
      </dsp:txXfrm>
    </dsp:sp>
    <dsp:sp modelId="{F16A9553-D731-42E1-A0C7-447EAA399C3C}">
      <dsp:nvSpPr>
        <dsp:cNvPr id="0" name=""/>
        <dsp:cNvSpPr/>
      </dsp:nvSpPr>
      <dsp:spPr>
        <a:xfrm>
          <a:off x="605069" y="1992497"/>
          <a:ext cx="766304" cy="766304"/>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F897F68-1710-4DB3-A3CA-A38BD47E27C5}">
      <dsp:nvSpPr>
        <dsp:cNvPr id="0" name=""/>
        <dsp:cNvSpPr/>
      </dsp:nvSpPr>
      <dsp:spPr>
        <a:xfrm rot="10800000">
          <a:off x="988221" y="2987549"/>
          <a:ext cx="3162801" cy="766304"/>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7919"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Reference</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797" y="2987549"/>
        <a:ext cx="2971225" cy="766304"/>
      </dsp:txXfrm>
    </dsp:sp>
    <dsp:sp modelId="{79BCF2A8-4D78-4597-B58C-ADA341D8BD12}">
      <dsp:nvSpPr>
        <dsp:cNvPr id="0" name=""/>
        <dsp:cNvSpPr/>
      </dsp:nvSpPr>
      <dsp:spPr>
        <a:xfrm>
          <a:off x="605069" y="2987549"/>
          <a:ext cx="766304" cy="766304"/>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C17518-DCF1-4628-BB76-163A44737501}">
      <dsp:nvSpPr>
        <dsp:cNvPr id="0" name=""/>
        <dsp:cNvSpPr/>
      </dsp:nvSpPr>
      <dsp:spPr>
        <a:xfrm rot="10800000">
          <a:off x="988221" y="3982601"/>
          <a:ext cx="3162801" cy="766304"/>
        </a:xfrm>
        <a:prstGeom prst="homePlate">
          <a:avLst/>
        </a:prstGeom>
        <a:solidFill>
          <a:srgbClr val="F5E7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7919"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solidFill>
                <a:srgbClr val="987146"/>
              </a:solidFill>
              <a:latin typeface="Verdana" panose="020B0604030504040204" pitchFamily="34" charset="0"/>
              <a:ea typeface="Verdana" panose="020B0604030504040204" pitchFamily="34" charset="0"/>
            </a:rPr>
            <a:t>Conclusion</a:t>
          </a:r>
          <a:endParaRPr lang="en-US" sz="2000" kern="1200" dirty="0">
            <a:solidFill>
              <a:srgbClr val="987146"/>
            </a:solidFill>
            <a:latin typeface="Verdana" panose="020B0604030504040204" pitchFamily="34" charset="0"/>
            <a:ea typeface="Verdana" panose="020B0604030504040204" pitchFamily="34" charset="0"/>
          </a:endParaRPr>
        </a:p>
      </dsp:txBody>
      <dsp:txXfrm rot="10800000">
        <a:off x="1179797" y="3982601"/>
        <a:ext cx="2971225" cy="766304"/>
      </dsp:txXfrm>
    </dsp:sp>
    <dsp:sp modelId="{BEBAD8FA-07BD-48AD-B93F-98FC4C76E517}">
      <dsp:nvSpPr>
        <dsp:cNvPr id="0" name=""/>
        <dsp:cNvSpPr/>
      </dsp:nvSpPr>
      <dsp:spPr>
        <a:xfrm>
          <a:off x="605069" y="3982601"/>
          <a:ext cx="766304" cy="766304"/>
        </a:xfrm>
        <a:prstGeom prst="ellipse">
          <a:avLst/>
        </a:prstGeom>
        <a:solidFill>
          <a:srgbClr val="D9C8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jpeg>
</file>

<file path=ppt/media/image11.jpeg>
</file>

<file path=ppt/media/image12.png>
</file>

<file path=ppt/media/image13.png>
</file>

<file path=ppt/media/image14.png>
</file>

<file path=ppt/media/image15.jpg>
</file>

<file path=ppt/media/image16.jpg>
</file>

<file path=ppt/media/image17.jpg>
</file>

<file path=ppt/media/image18.jpg>
</file>

<file path=ppt/media/image19.jpeg>
</file>

<file path=ppt/media/image2.png>
</file>

<file path=ppt/media/image20.png>
</file>

<file path=ppt/media/image21.png>
</file>

<file path=ppt/media/image22.jp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7BD061D-2384-4B98-8E24-8E4BF90606CD}" type="datetimeFigureOut">
              <a:rPr lang="en-US" smtClean="0"/>
              <a:t>28-Nov-22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3393360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BD061D-2384-4B98-8E24-8E4BF90606CD}" type="datetimeFigureOut">
              <a:rPr lang="en-US" smtClean="0"/>
              <a:t>28-Nov-22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2920970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BD061D-2384-4B98-8E24-8E4BF90606CD}" type="datetimeFigureOut">
              <a:rPr lang="en-US" smtClean="0"/>
              <a:t>28-Nov-22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3193365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BD061D-2384-4B98-8E24-8E4BF90606CD}" type="datetimeFigureOut">
              <a:rPr lang="en-US" smtClean="0"/>
              <a:t>28-Nov-22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1825198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7BD061D-2384-4B98-8E24-8E4BF90606CD}" type="datetimeFigureOut">
              <a:rPr lang="en-US" smtClean="0"/>
              <a:t>28-Nov-22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3838815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7BD061D-2384-4B98-8E24-8E4BF90606CD}" type="datetimeFigureOut">
              <a:rPr lang="en-US" smtClean="0"/>
              <a:t>28-Nov-22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962337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7BD061D-2384-4B98-8E24-8E4BF90606CD}" type="datetimeFigureOut">
              <a:rPr lang="en-US" smtClean="0"/>
              <a:t>28-Nov-22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3145193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7BD061D-2384-4B98-8E24-8E4BF90606CD}" type="datetimeFigureOut">
              <a:rPr lang="en-US" smtClean="0"/>
              <a:t>28-Nov-22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1663843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BD061D-2384-4B98-8E24-8E4BF90606CD}" type="datetimeFigureOut">
              <a:rPr lang="en-US" smtClean="0"/>
              <a:t>28-Nov-22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1903133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7BD061D-2384-4B98-8E24-8E4BF90606CD}" type="datetimeFigureOut">
              <a:rPr lang="en-US" smtClean="0"/>
              <a:t>28-Nov-22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3203260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7BD061D-2384-4B98-8E24-8E4BF90606CD}" type="datetimeFigureOut">
              <a:rPr lang="en-US" smtClean="0"/>
              <a:t>28-Nov-22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2AF56F-C0C8-441E-AC49-62CCB3C8F6C9}" type="slidenum">
              <a:rPr lang="en-US" smtClean="0"/>
              <a:t>‹#›</a:t>
            </a:fld>
            <a:endParaRPr lang="en-US"/>
          </a:p>
        </p:txBody>
      </p:sp>
    </p:spTree>
    <p:extLst>
      <p:ext uri="{BB962C8B-B14F-4D97-AF65-F5344CB8AC3E}">
        <p14:creationId xmlns:p14="http://schemas.microsoft.com/office/powerpoint/2010/main" val="2094944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D061D-2384-4B98-8E24-8E4BF90606CD}" type="datetimeFigureOut">
              <a:rPr lang="en-US" smtClean="0"/>
              <a:t>28-Nov-22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2AF56F-C0C8-441E-AC49-62CCB3C8F6C9}" type="slidenum">
              <a:rPr lang="en-US" smtClean="0"/>
              <a:t>‹#›</a:t>
            </a:fld>
            <a:endParaRPr lang="en-US"/>
          </a:p>
        </p:txBody>
      </p:sp>
    </p:spTree>
    <p:extLst>
      <p:ext uri="{BB962C8B-B14F-4D97-AF65-F5344CB8AC3E}">
        <p14:creationId xmlns:p14="http://schemas.microsoft.com/office/powerpoint/2010/main" val="37548177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hdphoto" Target="../media/hdphoto1.wdp"/><Relationship Id="rId7"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comments" Target="../comments/comment1.xml"/><Relationship Id="rId4" Type="http://schemas.openxmlformats.org/officeDocument/2006/relationships/image" Target="../media/image5.jpeg"/><Relationship Id="rId9" Type="http://schemas.microsoft.com/office/2007/relationships/hdphoto" Target="../media/hdphoto2.wdp"/></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hyperlink" Target="https://technofaq.org/posts/2018/07/4-ways-blockchain-will-revolutionize-digital-marketin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p:nvPr/>
        </p:nvGrpSpPr>
        <p:grpSpPr>
          <a:xfrm>
            <a:off x="0" y="0"/>
            <a:ext cx="12192000" cy="6858000"/>
            <a:chOff x="0" y="0"/>
            <a:chExt cx="12192000" cy="685800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r="12222"/>
            <a:stretch/>
          </p:blipFill>
          <p:spPr>
            <a:xfrm>
              <a:off x="3170098" y="0"/>
              <a:ext cx="9021902" cy="6858000"/>
            </a:xfrm>
            <a:prstGeom prst="rect">
              <a:avLst/>
            </a:prstGeom>
          </p:spPr>
        </p:pic>
        <p:grpSp>
          <p:nvGrpSpPr>
            <p:cNvPr id="14" name="Group 13"/>
            <p:cNvGrpSpPr/>
            <p:nvPr/>
          </p:nvGrpSpPr>
          <p:grpSpPr>
            <a:xfrm>
              <a:off x="0" y="0"/>
              <a:ext cx="6359237" cy="6858000"/>
              <a:chOff x="0" y="0"/>
              <a:chExt cx="6359237" cy="6858000"/>
            </a:xfrm>
          </p:grpSpPr>
          <p:sp>
            <p:nvSpPr>
              <p:cNvPr id="6" name="Rectangle 5"/>
              <p:cNvSpPr/>
              <p:nvPr/>
            </p:nvSpPr>
            <p:spPr>
              <a:xfrm>
                <a:off x="0" y="0"/>
                <a:ext cx="456276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796473" y="0"/>
                <a:ext cx="4562764" cy="6858000"/>
              </a:xfrm>
              <a:prstGeom prst="rect">
                <a:avLst/>
              </a:prstGeom>
              <a:solidFill>
                <a:srgbClr val="FFFFFF">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437180" y="0"/>
                <a:ext cx="4562764" cy="6858000"/>
              </a:xfrm>
              <a:prstGeom prst="rect">
                <a:avLst/>
              </a:prstGeom>
              <a:solidFill>
                <a:srgbClr val="FFFFFF">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077885" y="0"/>
                <a:ext cx="4562764" cy="6858000"/>
              </a:xfrm>
              <a:prstGeom prst="rect">
                <a:avLst/>
              </a:prstGeom>
              <a:solidFill>
                <a:srgbClr val="FFFFFF">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18590" y="0"/>
                <a:ext cx="4562764" cy="6858000"/>
              </a:xfrm>
              <a:prstGeom prst="rect">
                <a:avLst/>
              </a:prstGeom>
              <a:solidFill>
                <a:srgbClr val="FFFFFF">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359295" y="0"/>
                <a:ext cx="4562764" cy="6858000"/>
              </a:xfrm>
              <a:prstGeom prst="rect">
                <a:avLst/>
              </a:prstGeom>
              <a:solidFill>
                <a:srgbClr val="FFFFFF">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7" name="Group 26"/>
          <p:cNvGrpSpPr/>
          <p:nvPr/>
        </p:nvGrpSpPr>
        <p:grpSpPr>
          <a:xfrm>
            <a:off x="451030" y="1384376"/>
            <a:ext cx="4046823" cy="1692771"/>
            <a:chOff x="451030" y="1046917"/>
            <a:chExt cx="4046823" cy="1692771"/>
          </a:xfrm>
        </p:grpSpPr>
        <p:sp>
          <p:nvSpPr>
            <p:cNvPr id="17" name="TextBox 16"/>
            <p:cNvSpPr txBox="1"/>
            <p:nvPr/>
          </p:nvSpPr>
          <p:spPr>
            <a:xfrm>
              <a:off x="451030" y="1046917"/>
              <a:ext cx="4046823" cy="769441"/>
            </a:xfrm>
            <a:prstGeom prst="rect">
              <a:avLst/>
            </a:prstGeom>
            <a:noFill/>
          </p:spPr>
          <p:txBody>
            <a:bodyPr wrap="square" rtlCol="0">
              <a:spAutoFit/>
            </a:bodyPr>
            <a:lstStyle/>
            <a:p>
              <a:r>
                <a:rPr lang="en-US" sz="4400" dirty="0" smtClean="0">
                  <a:solidFill>
                    <a:srgbClr val="674D2F"/>
                  </a:solidFill>
                  <a:latin typeface="Verdana" panose="020B0604030504040204" pitchFamily="34" charset="0"/>
                  <a:ea typeface="Verdana" panose="020B0604030504040204" pitchFamily="34" charset="0"/>
                </a:rPr>
                <a:t>CSHB Model</a:t>
              </a:r>
              <a:endParaRPr lang="en-US" sz="4400" dirty="0">
                <a:solidFill>
                  <a:srgbClr val="674D2F"/>
                </a:solidFill>
                <a:latin typeface="Verdana" panose="020B0604030504040204" pitchFamily="34" charset="0"/>
                <a:ea typeface="Verdana" panose="020B0604030504040204" pitchFamily="34" charset="0"/>
              </a:endParaRPr>
            </a:p>
          </p:txBody>
        </p:sp>
        <p:sp>
          <p:nvSpPr>
            <p:cNvPr id="18" name="TextBox 17"/>
            <p:cNvSpPr txBox="1"/>
            <p:nvPr/>
          </p:nvSpPr>
          <p:spPr>
            <a:xfrm>
              <a:off x="451030" y="1816358"/>
              <a:ext cx="4046823" cy="923330"/>
            </a:xfrm>
            <a:prstGeom prst="rect">
              <a:avLst/>
            </a:prstGeom>
            <a:noFill/>
          </p:spPr>
          <p:txBody>
            <a:bodyPr wrap="square" rtlCol="0">
              <a:spAutoFit/>
            </a:bodyPr>
            <a:lstStyle/>
            <a:p>
              <a:r>
                <a:rPr lang="en-IN" dirty="0" smtClean="0">
                  <a:solidFill>
                    <a:srgbClr val="D9C39E"/>
                  </a:solidFill>
                  <a:latin typeface="Verdana" panose="020B0604030504040204" pitchFamily="34" charset="0"/>
                  <a:ea typeface="Verdana" panose="020B0604030504040204" pitchFamily="34" charset="0"/>
                </a:rPr>
                <a:t>Crypto-</a:t>
              </a:r>
              <a:r>
                <a:rPr lang="en-IN" dirty="0" err="1" smtClean="0">
                  <a:solidFill>
                    <a:srgbClr val="D9C39E"/>
                  </a:solidFill>
                  <a:latin typeface="Verdana" panose="020B0604030504040204" pitchFamily="34" charset="0"/>
                  <a:ea typeface="Verdana" panose="020B0604030504040204" pitchFamily="34" charset="0"/>
                </a:rPr>
                <a:t>Steganographic</a:t>
              </a:r>
              <a:r>
                <a:rPr lang="en-IN" dirty="0" smtClean="0">
                  <a:solidFill>
                    <a:srgbClr val="D9C39E"/>
                  </a:solidFill>
                  <a:latin typeface="Verdana" panose="020B0604030504040204" pitchFamily="34" charset="0"/>
                  <a:ea typeface="Verdana" panose="020B0604030504040204" pitchFamily="34" charset="0"/>
                </a:rPr>
                <a:t> </a:t>
              </a:r>
            </a:p>
            <a:p>
              <a:r>
                <a:rPr lang="en-IN" dirty="0" smtClean="0">
                  <a:solidFill>
                    <a:srgbClr val="D9C39E"/>
                  </a:solidFill>
                  <a:latin typeface="Verdana" panose="020B0604030504040204" pitchFamily="34" charset="0"/>
                  <a:ea typeface="Verdana" panose="020B0604030504040204" pitchFamily="34" charset="0"/>
                </a:rPr>
                <a:t>Hybrid </a:t>
              </a:r>
              <a:r>
                <a:rPr lang="en-IN" dirty="0" err="1" smtClean="0">
                  <a:solidFill>
                    <a:srgbClr val="D9C39E"/>
                  </a:solidFill>
                  <a:latin typeface="Verdana" panose="020B0604030504040204" pitchFamily="34" charset="0"/>
                  <a:ea typeface="Verdana" panose="020B0604030504040204" pitchFamily="34" charset="0"/>
                </a:rPr>
                <a:t>Blockchain</a:t>
              </a:r>
              <a:r>
                <a:rPr lang="en-IN" dirty="0" smtClean="0">
                  <a:solidFill>
                    <a:srgbClr val="D9C39E"/>
                  </a:solidFill>
                  <a:latin typeface="Verdana" panose="020B0604030504040204" pitchFamily="34" charset="0"/>
                  <a:ea typeface="Verdana" panose="020B0604030504040204" pitchFamily="34" charset="0"/>
                </a:rPr>
                <a:t> Model </a:t>
              </a:r>
            </a:p>
            <a:p>
              <a:r>
                <a:rPr lang="en-IN" dirty="0" smtClean="0">
                  <a:solidFill>
                    <a:srgbClr val="D9C39E"/>
                  </a:solidFill>
                  <a:latin typeface="Verdana" panose="020B0604030504040204" pitchFamily="34" charset="0"/>
                  <a:ea typeface="Verdana" panose="020B0604030504040204" pitchFamily="34" charset="0"/>
                </a:rPr>
                <a:t>for Network Security</a:t>
              </a:r>
              <a:endParaRPr lang="en-US" dirty="0">
                <a:solidFill>
                  <a:srgbClr val="D9C39E"/>
                </a:solidFill>
                <a:latin typeface="Verdana" panose="020B0604030504040204" pitchFamily="34" charset="0"/>
                <a:ea typeface="Verdana" panose="020B0604030504040204" pitchFamily="34" charset="0"/>
              </a:endParaRPr>
            </a:p>
          </p:txBody>
        </p:sp>
      </p:grpSp>
      <p:sp>
        <p:nvSpPr>
          <p:cNvPr id="20" name="TextBox 19"/>
          <p:cNvSpPr txBox="1"/>
          <p:nvPr/>
        </p:nvSpPr>
        <p:spPr>
          <a:xfrm>
            <a:off x="302208" y="305031"/>
            <a:ext cx="2181077" cy="307777"/>
          </a:xfrm>
          <a:prstGeom prst="rect">
            <a:avLst/>
          </a:prstGeom>
          <a:noFill/>
        </p:spPr>
        <p:txBody>
          <a:bodyPr wrap="square" rtlCol="0">
            <a:spAutoFit/>
          </a:bodyPr>
          <a:lstStyle/>
          <a:p>
            <a:r>
              <a:rPr lang="en-IN" sz="1400" dirty="0" smtClean="0">
                <a:solidFill>
                  <a:srgbClr val="D9C39E"/>
                </a:solidFill>
                <a:latin typeface="Verdana" panose="020B0604030504040204" pitchFamily="34" charset="0"/>
                <a:ea typeface="Verdana" panose="020B0604030504040204" pitchFamily="34" charset="0"/>
              </a:rPr>
              <a:t>PROJ(CS)702</a:t>
            </a:r>
            <a:endParaRPr lang="en-US" sz="1400" dirty="0">
              <a:solidFill>
                <a:srgbClr val="D9C39E"/>
              </a:solidFill>
              <a:latin typeface="Verdana" panose="020B0604030504040204" pitchFamily="34" charset="0"/>
              <a:ea typeface="Verdana" panose="020B0604030504040204" pitchFamily="34" charset="0"/>
            </a:endParaRPr>
          </a:p>
        </p:txBody>
      </p:sp>
      <p:sp>
        <p:nvSpPr>
          <p:cNvPr id="24" name="TextBox 23"/>
          <p:cNvSpPr txBox="1"/>
          <p:nvPr/>
        </p:nvSpPr>
        <p:spPr>
          <a:xfrm>
            <a:off x="451030" y="5393881"/>
            <a:ext cx="3660703" cy="1508105"/>
          </a:xfrm>
          <a:prstGeom prst="rect">
            <a:avLst/>
          </a:prstGeom>
          <a:noFill/>
        </p:spPr>
        <p:txBody>
          <a:bodyPr wrap="square" rtlCol="0">
            <a:spAutoFit/>
          </a:bodyPr>
          <a:lstStyle/>
          <a:p>
            <a:r>
              <a:rPr lang="en-US" sz="1600" b="1" i="1" dirty="0" smtClean="0">
                <a:solidFill>
                  <a:srgbClr val="674D2F"/>
                </a:solidFill>
              </a:rPr>
              <a:t>Supervised By:</a:t>
            </a:r>
          </a:p>
          <a:p>
            <a:pPr lvl="0"/>
            <a:r>
              <a:rPr lang="en-US" sz="1400" dirty="0" smtClean="0">
                <a:solidFill>
                  <a:srgbClr val="D9C39E"/>
                </a:solidFill>
                <a:latin typeface="Verdana" panose="020B0604030504040204" pitchFamily="34" charset="0"/>
                <a:ea typeface="Verdana" panose="020B0604030504040204" pitchFamily="34" charset="0"/>
              </a:rPr>
              <a:t>Dr. </a:t>
            </a:r>
            <a:r>
              <a:rPr lang="en-US" sz="1400" dirty="0" err="1" smtClean="0">
                <a:solidFill>
                  <a:srgbClr val="D9C39E"/>
                </a:solidFill>
                <a:latin typeface="Verdana" panose="020B0604030504040204" pitchFamily="34" charset="0"/>
                <a:ea typeface="Verdana" panose="020B0604030504040204" pitchFamily="34" charset="0"/>
              </a:rPr>
              <a:t>Bijoy</a:t>
            </a:r>
            <a:r>
              <a:rPr lang="en-US" sz="1400" dirty="0" smtClean="0">
                <a:solidFill>
                  <a:srgbClr val="D9C39E"/>
                </a:solidFill>
                <a:latin typeface="Verdana" panose="020B0604030504040204" pitchFamily="34" charset="0"/>
                <a:ea typeface="Verdana" panose="020B0604030504040204" pitchFamily="34" charset="0"/>
              </a:rPr>
              <a:t> Kumar </a:t>
            </a:r>
            <a:r>
              <a:rPr lang="en-US" sz="1400" dirty="0" err="1" smtClean="0">
                <a:solidFill>
                  <a:srgbClr val="D9C39E"/>
                </a:solidFill>
                <a:latin typeface="Verdana" panose="020B0604030504040204" pitchFamily="34" charset="0"/>
                <a:ea typeface="Verdana" panose="020B0604030504040204" pitchFamily="34" charset="0"/>
              </a:rPr>
              <a:t>Mondal</a:t>
            </a:r>
            <a:endParaRPr lang="en-US" sz="1400" dirty="0" smtClean="0">
              <a:solidFill>
                <a:srgbClr val="D9C39E"/>
              </a:solidFill>
              <a:latin typeface="Verdana" panose="020B0604030504040204" pitchFamily="34" charset="0"/>
              <a:ea typeface="Verdana" panose="020B0604030504040204" pitchFamily="34" charset="0"/>
            </a:endParaRPr>
          </a:p>
          <a:p>
            <a:pPr lvl="0"/>
            <a:endParaRPr lang="en-US" sz="800" dirty="0" smtClean="0">
              <a:solidFill>
                <a:srgbClr val="D9C39E"/>
              </a:solidFill>
              <a:latin typeface="Verdana" panose="020B0604030504040204" pitchFamily="34" charset="0"/>
              <a:ea typeface="Verdana" panose="020B0604030504040204" pitchFamily="34" charset="0"/>
            </a:endParaRPr>
          </a:p>
          <a:p>
            <a:pPr lvl="0"/>
            <a:r>
              <a:rPr lang="en-US" sz="1200" i="1" dirty="0" smtClean="0">
                <a:solidFill>
                  <a:srgbClr val="D9C39E"/>
                </a:solidFill>
                <a:latin typeface="Verdana" panose="020B0604030504040204" pitchFamily="34" charset="0"/>
                <a:ea typeface="Verdana" panose="020B0604030504040204" pitchFamily="34" charset="0"/>
              </a:rPr>
              <a:t>Assistant Professor </a:t>
            </a:r>
            <a:r>
              <a:rPr lang="en-US" sz="1200" dirty="0" smtClean="0">
                <a:solidFill>
                  <a:srgbClr val="D9C39E"/>
                </a:solidFill>
                <a:latin typeface="Verdana" panose="020B0604030504040204" pitchFamily="34" charset="0"/>
                <a:ea typeface="Verdana" panose="020B0604030504040204" pitchFamily="34" charset="0"/>
              </a:rPr>
              <a:t>	                                 </a:t>
            </a:r>
            <a:r>
              <a:rPr lang="en-US" sz="1200" i="1" dirty="0" smtClean="0">
                <a:solidFill>
                  <a:srgbClr val="D9C39E"/>
                </a:solidFill>
                <a:latin typeface="Verdana" panose="020B0604030504040204" pitchFamily="34" charset="0"/>
                <a:ea typeface="Verdana" panose="020B0604030504040204" pitchFamily="34" charset="0"/>
              </a:rPr>
              <a:t>Department of CSE, GCECT.</a:t>
            </a:r>
            <a:r>
              <a:rPr lang="en-US" sz="1400" dirty="0" smtClean="0">
                <a:solidFill>
                  <a:srgbClr val="D5A557"/>
                </a:solidFill>
                <a:latin typeface="Verdana" panose="020B0604030504040204" pitchFamily="34" charset="0"/>
                <a:ea typeface="Verdana" panose="020B0604030504040204" pitchFamily="34" charset="0"/>
              </a:rPr>
              <a:t>			                		                   </a:t>
            </a:r>
          </a:p>
        </p:txBody>
      </p:sp>
      <p:grpSp>
        <p:nvGrpSpPr>
          <p:cNvPr id="26" name="Group 25"/>
          <p:cNvGrpSpPr/>
          <p:nvPr/>
        </p:nvGrpSpPr>
        <p:grpSpPr>
          <a:xfrm>
            <a:off x="451030" y="3870386"/>
            <a:ext cx="4102710" cy="1222322"/>
            <a:chOff x="451030" y="3870386"/>
            <a:chExt cx="4102710" cy="1222322"/>
          </a:xfrm>
        </p:grpSpPr>
        <p:sp>
          <p:nvSpPr>
            <p:cNvPr id="23" name="TextBox 22"/>
            <p:cNvSpPr txBox="1"/>
            <p:nvPr/>
          </p:nvSpPr>
          <p:spPr>
            <a:xfrm>
              <a:off x="451030" y="3870386"/>
              <a:ext cx="2359773" cy="1200329"/>
            </a:xfrm>
            <a:prstGeom prst="rect">
              <a:avLst/>
            </a:prstGeom>
            <a:noFill/>
          </p:spPr>
          <p:txBody>
            <a:bodyPr wrap="square" rtlCol="0">
              <a:spAutoFit/>
            </a:bodyPr>
            <a:lstStyle/>
            <a:p>
              <a:r>
                <a:rPr lang="en-US" sz="1600" b="1" i="1" dirty="0" smtClean="0">
                  <a:solidFill>
                    <a:srgbClr val="674D2F"/>
                  </a:solidFill>
                </a:rPr>
                <a:t>Presented By:</a:t>
              </a:r>
            </a:p>
            <a:p>
              <a:r>
                <a:rPr lang="en-IN" sz="1400" dirty="0" smtClean="0">
                  <a:solidFill>
                    <a:srgbClr val="D9C39E"/>
                  </a:solidFill>
                  <a:latin typeface="Verdana" panose="020B0604030504040204" pitchFamily="34" charset="0"/>
                  <a:ea typeface="Verdana" panose="020B0604030504040204" pitchFamily="34" charset="0"/>
                </a:rPr>
                <a:t>1. </a:t>
              </a:r>
              <a:r>
                <a:rPr lang="en-IN" sz="1400" dirty="0" err="1" smtClean="0">
                  <a:solidFill>
                    <a:srgbClr val="D9C39E"/>
                  </a:solidFill>
                  <a:latin typeface="Verdana" panose="020B0604030504040204" pitchFamily="34" charset="0"/>
                  <a:ea typeface="Verdana" panose="020B0604030504040204" pitchFamily="34" charset="0"/>
                </a:rPr>
                <a:t>Akash</a:t>
              </a:r>
              <a:r>
                <a:rPr lang="en-IN" sz="1400" dirty="0" smtClean="0">
                  <a:solidFill>
                    <a:srgbClr val="D9C39E"/>
                  </a:solidFill>
                  <a:latin typeface="Verdana" panose="020B0604030504040204" pitchFamily="34" charset="0"/>
                  <a:ea typeface="Verdana" panose="020B0604030504040204" pitchFamily="34" charset="0"/>
                </a:rPr>
                <a:t> Kumar Sen  </a:t>
              </a:r>
            </a:p>
            <a:p>
              <a:r>
                <a:rPr lang="en-IN" sz="1400" dirty="0" smtClean="0">
                  <a:solidFill>
                    <a:srgbClr val="D9C39E"/>
                  </a:solidFill>
                  <a:latin typeface="Verdana" panose="020B0604030504040204" pitchFamily="34" charset="0"/>
                  <a:ea typeface="Verdana" panose="020B0604030504040204" pitchFamily="34" charset="0"/>
                </a:rPr>
                <a:t>2. </a:t>
              </a:r>
              <a:r>
                <a:rPr lang="en-IN" sz="1400" dirty="0" err="1" smtClean="0">
                  <a:solidFill>
                    <a:srgbClr val="D9C39E"/>
                  </a:solidFill>
                  <a:latin typeface="Verdana" panose="020B0604030504040204" pitchFamily="34" charset="0"/>
                  <a:ea typeface="Verdana" panose="020B0604030504040204" pitchFamily="34" charset="0"/>
                </a:rPr>
                <a:t>Arijit</a:t>
              </a:r>
              <a:r>
                <a:rPr lang="en-IN" sz="1400" dirty="0" smtClean="0">
                  <a:solidFill>
                    <a:srgbClr val="D9C39E"/>
                  </a:solidFill>
                  <a:latin typeface="Verdana" panose="020B0604030504040204" pitchFamily="34" charset="0"/>
                  <a:ea typeface="Verdana" panose="020B0604030504040204" pitchFamily="34" charset="0"/>
                </a:rPr>
                <a:t> Mukherjee     </a:t>
              </a:r>
            </a:p>
            <a:p>
              <a:r>
                <a:rPr lang="en-IN" sz="1400" dirty="0" smtClean="0">
                  <a:solidFill>
                    <a:srgbClr val="D9C39E"/>
                  </a:solidFill>
                  <a:latin typeface="Verdana" panose="020B0604030504040204" pitchFamily="34" charset="0"/>
                  <a:ea typeface="Verdana" panose="020B0604030504040204" pitchFamily="34" charset="0"/>
                </a:rPr>
                <a:t>3. Sandeep Shaw       </a:t>
              </a:r>
            </a:p>
            <a:p>
              <a:r>
                <a:rPr lang="en-IN" sz="1400" dirty="0" smtClean="0">
                  <a:solidFill>
                    <a:srgbClr val="D9C39E"/>
                  </a:solidFill>
                  <a:latin typeface="Verdana" panose="020B0604030504040204" pitchFamily="34" charset="0"/>
                  <a:ea typeface="Verdana" panose="020B0604030504040204" pitchFamily="34" charset="0"/>
                </a:rPr>
                <a:t>4. </a:t>
              </a:r>
              <a:r>
                <a:rPr lang="en-IN" sz="1400" dirty="0" err="1" smtClean="0">
                  <a:solidFill>
                    <a:srgbClr val="D9C39E"/>
                  </a:solidFill>
                  <a:latin typeface="Verdana" panose="020B0604030504040204" pitchFamily="34" charset="0"/>
                  <a:ea typeface="Verdana" panose="020B0604030504040204" pitchFamily="34" charset="0"/>
                </a:rPr>
                <a:t>Surajit</a:t>
              </a:r>
              <a:r>
                <a:rPr lang="en-IN" sz="1400" dirty="0" smtClean="0">
                  <a:solidFill>
                    <a:srgbClr val="D9C39E"/>
                  </a:solidFill>
                  <a:latin typeface="Verdana" panose="020B0604030504040204" pitchFamily="34" charset="0"/>
                  <a:ea typeface="Verdana" panose="020B0604030504040204" pitchFamily="34" charset="0"/>
                </a:rPr>
                <a:t> </a:t>
              </a:r>
              <a:r>
                <a:rPr lang="en-IN" sz="1400" dirty="0" err="1" smtClean="0">
                  <a:solidFill>
                    <a:srgbClr val="D9C39E"/>
                  </a:solidFill>
                  <a:latin typeface="Verdana" panose="020B0604030504040204" pitchFamily="34" charset="0"/>
                  <a:ea typeface="Verdana" panose="020B0604030504040204" pitchFamily="34" charset="0"/>
                </a:rPr>
                <a:t>Bera</a:t>
              </a:r>
              <a:endParaRPr lang="en-IN" sz="1400" dirty="0">
                <a:solidFill>
                  <a:srgbClr val="D9C39E"/>
                </a:solidFill>
                <a:latin typeface="Verdana" panose="020B0604030504040204" pitchFamily="34" charset="0"/>
                <a:ea typeface="Verdana" panose="020B0604030504040204" pitchFamily="34" charset="0"/>
              </a:endParaRPr>
            </a:p>
          </p:txBody>
        </p:sp>
        <p:sp>
          <p:nvSpPr>
            <p:cNvPr id="25" name="TextBox 24"/>
            <p:cNvSpPr txBox="1"/>
            <p:nvPr/>
          </p:nvSpPr>
          <p:spPr>
            <a:xfrm>
              <a:off x="2483285" y="4138601"/>
              <a:ext cx="2070455" cy="954107"/>
            </a:xfrm>
            <a:prstGeom prst="rect">
              <a:avLst/>
            </a:prstGeom>
            <a:noFill/>
          </p:spPr>
          <p:txBody>
            <a:bodyPr wrap="square" rtlCol="0">
              <a:spAutoFit/>
            </a:bodyPr>
            <a:lstStyle/>
            <a:p>
              <a:r>
                <a:rPr lang="en-IN" sz="1400" dirty="0" smtClean="0">
                  <a:solidFill>
                    <a:srgbClr val="D9C39E"/>
                  </a:solidFill>
                  <a:latin typeface="Verdana" panose="020B0604030504040204" pitchFamily="34" charset="0"/>
                  <a:ea typeface="Verdana" panose="020B0604030504040204" pitchFamily="34" charset="0"/>
                </a:rPr>
                <a:t>(GCECTB-R19-3002)</a:t>
              </a:r>
            </a:p>
            <a:p>
              <a:pPr lvl="0"/>
              <a:r>
                <a:rPr lang="en-IN" sz="1400" dirty="0" smtClean="0">
                  <a:solidFill>
                    <a:srgbClr val="D9C39E"/>
                  </a:solidFill>
                  <a:latin typeface="Verdana" panose="020B0604030504040204" pitchFamily="34" charset="0"/>
                  <a:ea typeface="Verdana" panose="020B0604030504040204" pitchFamily="34" charset="0"/>
                </a:rPr>
                <a:t>(GCECTB-R19-3007)</a:t>
              </a:r>
            </a:p>
            <a:p>
              <a:pPr lvl="0"/>
              <a:r>
                <a:rPr lang="en-IN" sz="1400" dirty="0" smtClean="0">
                  <a:solidFill>
                    <a:srgbClr val="D9C39E"/>
                  </a:solidFill>
                  <a:latin typeface="Verdana" panose="020B0604030504040204" pitchFamily="34" charset="0"/>
                  <a:ea typeface="Verdana" panose="020B0604030504040204" pitchFamily="34" charset="0"/>
                </a:rPr>
                <a:t>(</a:t>
              </a:r>
              <a:r>
                <a:rPr lang="en-IN" sz="1400" dirty="0">
                  <a:solidFill>
                    <a:srgbClr val="D9C39E"/>
                  </a:solidFill>
                  <a:latin typeface="Verdana" panose="020B0604030504040204" pitchFamily="34" charset="0"/>
                  <a:ea typeface="Verdana" panose="020B0604030504040204" pitchFamily="34" charset="0"/>
                </a:rPr>
                <a:t>GCECTB-R19-3022)</a:t>
              </a:r>
            </a:p>
            <a:p>
              <a:pPr lvl="0"/>
              <a:r>
                <a:rPr lang="en-IN" sz="1400" dirty="0" smtClean="0">
                  <a:solidFill>
                    <a:srgbClr val="D9C39E"/>
                  </a:solidFill>
                  <a:latin typeface="Verdana" panose="020B0604030504040204" pitchFamily="34" charset="0"/>
                  <a:ea typeface="Verdana" panose="020B0604030504040204" pitchFamily="34" charset="0"/>
                </a:rPr>
                <a:t>(</a:t>
              </a:r>
              <a:r>
                <a:rPr lang="en-IN" sz="1400" dirty="0">
                  <a:solidFill>
                    <a:srgbClr val="D9C39E"/>
                  </a:solidFill>
                  <a:latin typeface="Verdana" panose="020B0604030504040204" pitchFamily="34" charset="0"/>
                  <a:ea typeface="Verdana" panose="020B0604030504040204" pitchFamily="34" charset="0"/>
                </a:rPr>
                <a:t>GCECTB-R19-3036</a:t>
              </a:r>
              <a:r>
                <a:rPr lang="en-IN" sz="1400" dirty="0" smtClean="0">
                  <a:solidFill>
                    <a:srgbClr val="D9C39E"/>
                  </a:solidFill>
                  <a:latin typeface="Verdana" panose="020B0604030504040204" pitchFamily="34" charset="0"/>
                  <a:ea typeface="Verdana" panose="020B0604030504040204" pitchFamily="34" charset="0"/>
                </a:rPr>
                <a:t>)</a:t>
              </a:r>
              <a:endParaRPr lang="en-IN" sz="1400" dirty="0">
                <a:solidFill>
                  <a:srgbClr val="D9C39E"/>
                </a:solidFill>
                <a:latin typeface="Verdana" panose="020B0604030504040204" pitchFamily="34" charset="0"/>
                <a:ea typeface="Verdana" panose="020B0604030504040204" pitchFamily="34" charset="0"/>
              </a:endParaRPr>
            </a:p>
          </p:txBody>
        </p:sp>
      </p:grpSp>
    </p:spTree>
    <p:extLst>
      <p:ext uri="{BB962C8B-B14F-4D97-AF65-F5344CB8AC3E}">
        <p14:creationId xmlns:p14="http://schemas.microsoft.com/office/powerpoint/2010/main" val="2924388068"/>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740227" y="480428"/>
            <a:ext cx="3249882"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Constant Key Storing</a:t>
            </a:r>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12606" t="7736" r="12508" b="82435"/>
          <a:stretch/>
        </p:blipFill>
        <p:spPr>
          <a:xfrm>
            <a:off x="2567709" y="1681020"/>
            <a:ext cx="7190323" cy="1607126"/>
          </a:xfrm>
          <a:prstGeom prst="rect">
            <a:avLst/>
          </a:prstGeom>
        </p:spPr>
      </p:pic>
      <p:sp>
        <p:nvSpPr>
          <p:cNvPr id="12" name="Rectangle 11"/>
          <p:cNvSpPr/>
          <p:nvPr/>
        </p:nvSpPr>
        <p:spPr>
          <a:xfrm>
            <a:off x="1543791" y="3555866"/>
            <a:ext cx="9669155" cy="1754326"/>
          </a:xfrm>
          <a:prstGeom prst="rect">
            <a:avLst/>
          </a:prstGeom>
        </p:spPr>
        <p:txBody>
          <a:bodyPr wrap="square">
            <a:spAutoFit/>
          </a:bodyPr>
          <a:lstStyle/>
          <a:p>
            <a:r>
              <a:rPr lang="en-US" dirty="0">
                <a:solidFill>
                  <a:srgbClr val="674D2F"/>
                </a:solidFill>
                <a:latin typeface="Verdana" panose="020B0604030504040204" pitchFamily="34" charset="0"/>
                <a:ea typeface="Verdana" panose="020B0604030504040204" pitchFamily="34" charset="0"/>
              </a:rPr>
              <a:t>First of all the users of the chatroom will share a common and consistent secret code generated randomly when the chatroom is established. </a:t>
            </a:r>
            <a:endParaRPr lang="en-US" dirty="0" smtClean="0">
              <a:solidFill>
                <a:srgbClr val="674D2F"/>
              </a:solidFill>
              <a:latin typeface="Verdana" panose="020B0604030504040204" pitchFamily="34" charset="0"/>
              <a:ea typeface="Verdana" panose="020B0604030504040204" pitchFamily="34" charset="0"/>
            </a:endParaRPr>
          </a:p>
          <a:p>
            <a:endParaRPr lang="en-US" dirty="0">
              <a:solidFill>
                <a:srgbClr val="674D2F"/>
              </a:solidFill>
              <a:latin typeface="Verdana" panose="020B0604030504040204" pitchFamily="34" charset="0"/>
              <a:ea typeface="Verdana" panose="020B0604030504040204" pitchFamily="34" charset="0"/>
            </a:endParaRPr>
          </a:p>
          <a:p>
            <a:r>
              <a:rPr lang="en-US" dirty="0" smtClean="0">
                <a:solidFill>
                  <a:srgbClr val="674D2F"/>
                </a:solidFill>
                <a:latin typeface="Verdana" panose="020B0604030504040204" pitchFamily="34" charset="0"/>
                <a:ea typeface="Verdana" panose="020B0604030504040204" pitchFamily="34" charset="0"/>
              </a:rPr>
              <a:t>Depending </a:t>
            </a:r>
            <a:r>
              <a:rPr lang="en-US" dirty="0">
                <a:solidFill>
                  <a:srgbClr val="674D2F"/>
                </a:solidFill>
                <a:latin typeface="Verdana" panose="020B0604030504040204" pitchFamily="34" charset="0"/>
                <a:ea typeface="Verdana" panose="020B0604030504040204" pitchFamily="34" charset="0"/>
              </a:rPr>
              <a:t>on the nature of security these secret code may be stored either in user's device in decentralized manner or inside more secure layered database in centralized manner. </a:t>
            </a:r>
            <a:endParaRPr lang="en-US" i="0" dirty="0" smtClean="0">
              <a:solidFill>
                <a:srgbClr val="674D2F"/>
              </a:solidFill>
              <a:latin typeface="Verdana" panose="020B0604030504040204" pitchFamily="34" charset="0"/>
              <a:ea typeface="Verdana" panose="020B0604030504040204" pitchFamily="34" charset="0"/>
            </a:endParaRPr>
          </a:p>
        </p:txBody>
      </p:sp>
      <p:sp>
        <p:nvSpPr>
          <p:cNvPr id="13" name="Rounded Rectangle 12"/>
          <p:cNvSpPr/>
          <p:nvPr/>
        </p:nvSpPr>
        <p:spPr>
          <a:xfrm>
            <a:off x="480950" y="5486130"/>
            <a:ext cx="2465449" cy="785361"/>
          </a:xfrm>
          <a:prstGeom prst="roundRect">
            <a:avLst>
              <a:gd name="adj" fmla="val 50000"/>
            </a:avLst>
          </a:prstGeom>
          <a:solidFill>
            <a:srgbClr val="D9C8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External Hardware Security</a:t>
            </a:r>
            <a:endParaRPr lang="en-US" sz="2000" b="1" dirty="0">
              <a:solidFill>
                <a:schemeClr val="bg1"/>
              </a:solidFill>
            </a:endParaRPr>
          </a:p>
        </p:txBody>
      </p:sp>
      <p:sp>
        <p:nvSpPr>
          <p:cNvPr id="14" name="Rounded Rectangle 13"/>
          <p:cNvSpPr/>
          <p:nvPr/>
        </p:nvSpPr>
        <p:spPr>
          <a:xfrm>
            <a:off x="3259556" y="5486129"/>
            <a:ext cx="2465449" cy="785361"/>
          </a:xfrm>
          <a:prstGeom prst="roundRect">
            <a:avLst>
              <a:gd name="adj" fmla="val 50000"/>
            </a:avLst>
          </a:prstGeom>
          <a:solidFill>
            <a:srgbClr val="D9C8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Different Server</a:t>
            </a:r>
            <a:endParaRPr lang="en-US" sz="2000" b="1" dirty="0">
              <a:solidFill>
                <a:schemeClr val="bg1"/>
              </a:solidFill>
            </a:endParaRPr>
          </a:p>
        </p:txBody>
      </p:sp>
      <p:sp>
        <p:nvSpPr>
          <p:cNvPr id="15" name="Rounded Rectangle 14"/>
          <p:cNvSpPr/>
          <p:nvPr/>
        </p:nvSpPr>
        <p:spPr>
          <a:xfrm>
            <a:off x="6038162" y="5486128"/>
            <a:ext cx="2465449" cy="785361"/>
          </a:xfrm>
          <a:prstGeom prst="roundRect">
            <a:avLst>
              <a:gd name="adj" fmla="val 50000"/>
            </a:avLst>
          </a:prstGeom>
          <a:solidFill>
            <a:srgbClr val="D9C8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Same Database</a:t>
            </a:r>
            <a:endParaRPr lang="en-US" sz="2000" b="1" dirty="0">
              <a:solidFill>
                <a:schemeClr val="bg1"/>
              </a:solidFill>
            </a:endParaRPr>
          </a:p>
        </p:txBody>
      </p:sp>
      <p:sp>
        <p:nvSpPr>
          <p:cNvPr id="16" name="Rounded Rectangle 15"/>
          <p:cNvSpPr/>
          <p:nvPr/>
        </p:nvSpPr>
        <p:spPr>
          <a:xfrm>
            <a:off x="8816768" y="5486128"/>
            <a:ext cx="2465449" cy="785361"/>
          </a:xfrm>
          <a:prstGeom prst="roundRect">
            <a:avLst>
              <a:gd name="adj" fmla="val 50000"/>
            </a:avLst>
          </a:prstGeom>
          <a:solidFill>
            <a:srgbClr val="D9C8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Cloud Storage</a:t>
            </a:r>
            <a:endParaRPr lang="en-US" sz="2000" b="1" dirty="0">
              <a:solidFill>
                <a:schemeClr val="bg1"/>
              </a:solidFill>
            </a:endParaRPr>
          </a:p>
        </p:txBody>
      </p:sp>
    </p:spTree>
    <p:extLst>
      <p:ext uri="{BB962C8B-B14F-4D97-AF65-F5344CB8AC3E}">
        <p14:creationId xmlns:p14="http://schemas.microsoft.com/office/powerpoint/2010/main" val="1384725428"/>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740227" y="480428"/>
            <a:ext cx="3249882"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Constant Key Storing</a:t>
            </a:r>
          </a:p>
        </p:txBody>
      </p:sp>
      <p:sp>
        <p:nvSpPr>
          <p:cNvPr id="7" name="Rounded Rectangle 6"/>
          <p:cNvSpPr/>
          <p:nvPr/>
        </p:nvSpPr>
        <p:spPr>
          <a:xfrm>
            <a:off x="740227" y="480428"/>
            <a:ext cx="4418283" cy="655736"/>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Hashing </a:t>
            </a:r>
            <a:r>
              <a:rPr lang="en-US" sz="2400" b="1" dirty="0" smtClean="0">
                <a:solidFill>
                  <a:srgbClr val="604C4B"/>
                </a:solidFill>
              </a:rPr>
              <a:t>&amp; </a:t>
            </a:r>
            <a:r>
              <a:rPr lang="en-US" sz="2400" b="1" dirty="0">
                <a:solidFill>
                  <a:srgbClr val="604C4B"/>
                </a:solidFill>
              </a:rPr>
              <a:t>Dynamic Encryption</a:t>
            </a:r>
            <a:endParaRPr lang="en-US" sz="2400" b="1" dirty="0">
              <a:solidFill>
                <a:srgbClr val="604C4B"/>
              </a:solidFill>
            </a:endParaRPr>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12159" t="21685" r="12159" b="41413"/>
          <a:stretch/>
        </p:blipFill>
        <p:spPr>
          <a:xfrm>
            <a:off x="6687127" y="1542473"/>
            <a:ext cx="5116946" cy="4248616"/>
          </a:xfrm>
          <a:prstGeom prst="rect">
            <a:avLst/>
          </a:prstGeom>
        </p:spPr>
      </p:pic>
      <p:cxnSp>
        <p:nvCxnSpPr>
          <p:cNvPr id="4" name="Straight Connector 3"/>
          <p:cNvCxnSpPr/>
          <p:nvPr/>
        </p:nvCxnSpPr>
        <p:spPr>
          <a:xfrm>
            <a:off x="10732655" y="5717309"/>
            <a:ext cx="0" cy="1140691"/>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975096" y="1944120"/>
            <a:ext cx="5065486" cy="1200329"/>
          </a:xfrm>
          <a:prstGeom prst="rect">
            <a:avLst/>
          </a:prstGeom>
        </p:spPr>
        <p:txBody>
          <a:bodyPr wrap="square">
            <a:spAutoFit/>
          </a:bodyPr>
          <a:lstStyle/>
          <a:p>
            <a:r>
              <a:rPr lang="en-US" dirty="0">
                <a:solidFill>
                  <a:srgbClr val="674D2F"/>
                </a:solidFill>
                <a:latin typeface="Verdana" panose="020B0604030504040204" pitchFamily="34" charset="0"/>
                <a:ea typeface="Verdana" panose="020B0604030504040204" pitchFamily="34" charset="0"/>
              </a:rPr>
              <a:t>The secret key combined with other fields of the message will be used to generate a hash value using Secure Hash Algorithm (SHA-512)</a:t>
            </a:r>
            <a:endParaRPr lang="en-US" i="0" dirty="0" smtClean="0">
              <a:solidFill>
                <a:srgbClr val="674D2F"/>
              </a:solidFill>
              <a:latin typeface="Verdana" panose="020B0604030504040204" pitchFamily="34" charset="0"/>
              <a:ea typeface="Verdana" panose="020B0604030504040204" pitchFamily="34" charset="0"/>
            </a:endParaRPr>
          </a:p>
        </p:txBody>
      </p:sp>
      <p:sp>
        <p:nvSpPr>
          <p:cNvPr id="14" name="Rectangle 13"/>
          <p:cNvSpPr/>
          <p:nvPr/>
        </p:nvSpPr>
        <p:spPr>
          <a:xfrm>
            <a:off x="975096" y="3952406"/>
            <a:ext cx="5065486" cy="1200329"/>
          </a:xfrm>
          <a:prstGeom prst="rect">
            <a:avLst/>
          </a:prstGeom>
        </p:spPr>
        <p:txBody>
          <a:bodyPr wrap="square">
            <a:spAutoFit/>
          </a:bodyPr>
          <a:lstStyle/>
          <a:p>
            <a:r>
              <a:rPr lang="en-US" dirty="0">
                <a:solidFill>
                  <a:srgbClr val="674D2F"/>
                </a:solidFill>
                <a:latin typeface="Verdana" panose="020B0604030504040204" pitchFamily="34" charset="0"/>
                <a:ea typeface="Verdana" panose="020B0604030504040204" pitchFamily="34" charset="0"/>
              </a:rPr>
              <a:t>Then this hash value generated above is used as a symmetric key for the Advance Encryption Standard algorithm (AES) to encrypt the message.</a:t>
            </a:r>
            <a:endParaRPr lang="en-US" i="0" dirty="0" smtClean="0">
              <a:solidFill>
                <a:srgbClr val="674D2F"/>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612973644"/>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740227" y="480428"/>
            <a:ext cx="3249882"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Constant Key Storing</a:t>
            </a:r>
          </a:p>
        </p:txBody>
      </p:sp>
      <p:sp>
        <p:nvSpPr>
          <p:cNvPr id="8" name="Rounded Rectangle 7"/>
          <p:cNvSpPr/>
          <p:nvPr/>
        </p:nvSpPr>
        <p:spPr>
          <a:xfrm>
            <a:off x="740227" y="480427"/>
            <a:ext cx="3249882"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Image Steganography</a:t>
            </a:r>
            <a:endParaRPr lang="en-US" sz="2400" b="1" dirty="0">
              <a:solidFill>
                <a:srgbClr val="604C4B"/>
              </a:solidFill>
            </a:endParaRPr>
          </a:p>
        </p:txBody>
      </p:sp>
      <p:pic>
        <p:nvPicPr>
          <p:cNvPr id="12" name="Picture 11"/>
          <p:cNvPicPr>
            <a:picLocks noChangeAspect="1"/>
          </p:cNvPicPr>
          <p:nvPr/>
        </p:nvPicPr>
        <p:blipFill rotWithShape="1">
          <a:blip r:embed="rId2" cstate="print">
            <a:extLst>
              <a:ext uri="{28A0092B-C50C-407E-A947-70E740481C1C}">
                <a14:useLocalDpi xmlns:a14="http://schemas.microsoft.com/office/drawing/2010/main" val="0"/>
              </a:ext>
            </a:extLst>
          </a:blip>
          <a:srcRect l="12159" t="62626" r="11470" b="7340"/>
          <a:stretch/>
        </p:blipFill>
        <p:spPr>
          <a:xfrm>
            <a:off x="6650183" y="2179776"/>
            <a:ext cx="5213531" cy="3491345"/>
          </a:xfrm>
          <a:prstGeom prst="rect">
            <a:avLst/>
          </a:prstGeom>
        </p:spPr>
      </p:pic>
      <p:cxnSp>
        <p:nvCxnSpPr>
          <p:cNvPr id="13" name="Straight Connector 12"/>
          <p:cNvCxnSpPr/>
          <p:nvPr/>
        </p:nvCxnSpPr>
        <p:spPr>
          <a:xfrm>
            <a:off x="10732655" y="0"/>
            <a:ext cx="0" cy="2179776"/>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1113641" y="2825570"/>
            <a:ext cx="5065486" cy="1754326"/>
          </a:xfrm>
          <a:prstGeom prst="rect">
            <a:avLst/>
          </a:prstGeom>
        </p:spPr>
        <p:txBody>
          <a:bodyPr wrap="square">
            <a:spAutoFit/>
          </a:bodyPr>
          <a:lstStyle/>
          <a:p>
            <a:r>
              <a:rPr lang="en-US" dirty="0">
                <a:solidFill>
                  <a:srgbClr val="674D2F"/>
                </a:solidFill>
                <a:latin typeface="Verdana" panose="020B0604030504040204" pitchFamily="34" charset="0"/>
                <a:ea typeface="Verdana" panose="020B0604030504040204" pitchFamily="34" charset="0"/>
              </a:rPr>
              <a:t>According to the length of the encrypted message, a particular image of given dimensions will be calculated and used for the effective embedding of data inside the image. Then the </a:t>
            </a:r>
            <a:r>
              <a:rPr lang="en-US" dirty="0" err="1">
                <a:solidFill>
                  <a:srgbClr val="674D2F"/>
                </a:solidFill>
                <a:latin typeface="Verdana" panose="020B0604030504040204" pitchFamily="34" charset="0"/>
                <a:ea typeface="Verdana" panose="020B0604030504040204" pitchFamily="34" charset="0"/>
              </a:rPr>
              <a:t>Stego</a:t>
            </a:r>
            <a:r>
              <a:rPr lang="en-US" dirty="0">
                <a:solidFill>
                  <a:srgbClr val="674D2F"/>
                </a:solidFill>
                <a:latin typeface="Verdana" panose="020B0604030504040204" pitchFamily="34" charset="0"/>
                <a:ea typeface="Verdana" panose="020B0604030504040204" pitchFamily="34" charset="0"/>
              </a:rPr>
              <a:t>-object is sent to the server via API. </a:t>
            </a:r>
            <a:endParaRPr lang="en-US" i="0" dirty="0" smtClean="0">
              <a:solidFill>
                <a:srgbClr val="674D2F"/>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956895036"/>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740227" y="480428"/>
            <a:ext cx="3249882"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Constant Key Storing</a:t>
            </a:r>
          </a:p>
        </p:txBody>
      </p:sp>
      <p:sp>
        <p:nvSpPr>
          <p:cNvPr id="9" name="Rounded Rectangle 8"/>
          <p:cNvSpPr/>
          <p:nvPr/>
        </p:nvSpPr>
        <p:spPr>
          <a:xfrm>
            <a:off x="740227" y="480428"/>
            <a:ext cx="3956465"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Storing Data to Server</a:t>
            </a:r>
            <a:endParaRPr lang="en-US" sz="2400" b="1" dirty="0">
              <a:solidFill>
                <a:srgbClr val="604C4B"/>
              </a:solidFill>
            </a:endParaRPr>
          </a:p>
        </p:txBody>
      </p:sp>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l="3731" t="2694" r="3255" b="53265"/>
          <a:stretch/>
        </p:blipFill>
        <p:spPr>
          <a:xfrm>
            <a:off x="6861853" y="1588654"/>
            <a:ext cx="4979165" cy="4174838"/>
          </a:xfrm>
          <a:prstGeom prst="rect">
            <a:avLst/>
          </a:prstGeom>
        </p:spPr>
      </p:pic>
      <p:sp>
        <p:nvSpPr>
          <p:cNvPr id="11" name="Rectangle 10"/>
          <p:cNvSpPr/>
          <p:nvPr/>
        </p:nvSpPr>
        <p:spPr>
          <a:xfrm>
            <a:off x="1132113" y="1975824"/>
            <a:ext cx="5065486" cy="3693319"/>
          </a:xfrm>
          <a:prstGeom prst="rect">
            <a:avLst/>
          </a:prstGeom>
        </p:spPr>
        <p:txBody>
          <a:bodyPr wrap="square">
            <a:spAutoFit/>
          </a:bodyPr>
          <a:lstStyle/>
          <a:p>
            <a:r>
              <a:rPr lang="en-US" dirty="0">
                <a:solidFill>
                  <a:srgbClr val="674D2F"/>
                </a:solidFill>
                <a:latin typeface="Verdana" panose="020B0604030504040204" pitchFamily="34" charset="0"/>
                <a:ea typeface="Verdana" panose="020B0604030504040204" pitchFamily="34" charset="0"/>
              </a:rPr>
              <a:t>At the server, the message is extracted from </a:t>
            </a:r>
            <a:r>
              <a:rPr lang="en-US" dirty="0" err="1">
                <a:solidFill>
                  <a:srgbClr val="674D2F"/>
                </a:solidFill>
                <a:latin typeface="Verdana" panose="020B0604030504040204" pitchFamily="34" charset="0"/>
                <a:ea typeface="Verdana" panose="020B0604030504040204" pitchFamily="34" charset="0"/>
              </a:rPr>
              <a:t>Stego</a:t>
            </a:r>
            <a:r>
              <a:rPr lang="en-US" dirty="0">
                <a:solidFill>
                  <a:srgbClr val="674D2F"/>
                </a:solidFill>
                <a:latin typeface="Verdana" panose="020B0604030504040204" pitchFamily="34" charset="0"/>
                <a:ea typeface="Verdana" panose="020B0604030504040204" pitchFamily="34" charset="0"/>
              </a:rPr>
              <a:t>-object which outputs the encrypted message. </a:t>
            </a:r>
            <a:endParaRPr lang="en-US" dirty="0" smtClean="0">
              <a:solidFill>
                <a:srgbClr val="674D2F"/>
              </a:solidFill>
              <a:latin typeface="Verdana" panose="020B0604030504040204" pitchFamily="34" charset="0"/>
              <a:ea typeface="Verdana" panose="020B0604030504040204" pitchFamily="34" charset="0"/>
            </a:endParaRPr>
          </a:p>
          <a:p>
            <a:endParaRPr lang="en-US" dirty="0" smtClean="0">
              <a:solidFill>
                <a:srgbClr val="674D2F"/>
              </a:solidFill>
              <a:latin typeface="Verdana" panose="020B0604030504040204" pitchFamily="34" charset="0"/>
              <a:ea typeface="Verdana" panose="020B0604030504040204" pitchFamily="34" charset="0"/>
            </a:endParaRPr>
          </a:p>
          <a:p>
            <a:endParaRPr lang="en-US" dirty="0">
              <a:solidFill>
                <a:srgbClr val="674D2F"/>
              </a:solidFill>
              <a:latin typeface="Verdana" panose="020B0604030504040204" pitchFamily="34" charset="0"/>
              <a:ea typeface="Verdana" panose="020B0604030504040204" pitchFamily="34" charset="0"/>
            </a:endParaRPr>
          </a:p>
          <a:p>
            <a:r>
              <a:rPr lang="en-US" dirty="0" smtClean="0">
                <a:solidFill>
                  <a:srgbClr val="674D2F"/>
                </a:solidFill>
                <a:latin typeface="Verdana" panose="020B0604030504040204" pitchFamily="34" charset="0"/>
                <a:ea typeface="Verdana" panose="020B0604030504040204" pitchFamily="34" charset="0"/>
              </a:rPr>
              <a:t>This </a:t>
            </a:r>
            <a:r>
              <a:rPr lang="en-US" dirty="0">
                <a:solidFill>
                  <a:srgbClr val="674D2F"/>
                </a:solidFill>
                <a:latin typeface="Verdana" panose="020B0604030504040204" pitchFamily="34" charset="0"/>
                <a:ea typeface="Verdana" panose="020B0604030504040204" pitchFamily="34" charset="0"/>
              </a:rPr>
              <a:t>data is fetched and stored inside the database. While storing the encrypted message in a database, the traditional database </a:t>
            </a:r>
            <a:r>
              <a:rPr lang="en-US" dirty="0" smtClean="0">
                <a:solidFill>
                  <a:srgbClr val="674D2F"/>
                </a:solidFill>
                <a:latin typeface="Verdana" panose="020B0604030504040204" pitchFamily="34" charset="0"/>
                <a:ea typeface="Verdana" panose="020B0604030504040204" pitchFamily="34" charset="0"/>
              </a:rPr>
              <a:t>is perform </a:t>
            </a:r>
            <a:r>
              <a:rPr lang="en-US" dirty="0">
                <a:solidFill>
                  <a:srgbClr val="674D2F"/>
                </a:solidFill>
                <a:latin typeface="Verdana" panose="020B0604030504040204" pitchFamily="34" charset="0"/>
                <a:ea typeface="Verdana" panose="020B0604030504040204" pitchFamily="34" charset="0"/>
              </a:rPr>
              <a:t>and </a:t>
            </a:r>
            <a:r>
              <a:rPr lang="en-US" dirty="0" smtClean="0">
                <a:solidFill>
                  <a:srgbClr val="674D2F"/>
                </a:solidFill>
                <a:latin typeface="Verdana" panose="020B0604030504040204" pitchFamily="34" charset="0"/>
                <a:ea typeface="Verdana" panose="020B0604030504040204" pitchFamily="34" charset="0"/>
              </a:rPr>
              <a:t>additional </a:t>
            </a:r>
            <a:r>
              <a:rPr lang="en-US" dirty="0" smtClean="0">
                <a:solidFill>
                  <a:srgbClr val="674D2F"/>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partial </a:t>
            </a:r>
            <a:r>
              <a:rPr lang="en-US" dirty="0" err="1" smtClean="0">
                <a:solidFill>
                  <a:srgbClr val="674D2F"/>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blockchain</a:t>
            </a:r>
            <a:r>
              <a:rPr lang="en-US" dirty="0" smtClean="0">
                <a:solidFill>
                  <a:srgbClr val="674D2F"/>
                </a:solidFill>
                <a:latin typeface="Verdana" panose="020B0604030504040204" pitchFamily="34" charset="0"/>
                <a:ea typeface="Verdana" panose="020B0604030504040204" pitchFamily="34" charset="0"/>
              </a:rPr>
              <a:t> </a:t>
            </a:r>
            <a:r>
              <a:rPr lang="en-US" dirty="0">
                <a:solidFill>
                  <a:srgbClr val="674D2F"/>
                </a:solidFill>
                <a:latin typeface="Verdana" panose="020B0604030504040204" pitchFamily="34" charset="0"/>
                <a:ea typeface="Verdana" panose="020B0604030504040204" pitchFamily="34" charset="0"/>
              </a:rPr>
              <a:t>function by linking the hash of the previous </a:t>
            </a:r>
            <a:r>
              <a:rPr lang="en-US" dirty="0" err="1">
                <a:solidFill>
                  <a:srgbClr val="674D2F"/>
                </a:solidFill>
                <a:latin typeface="Verdana" panose="020B0604030504040204" pitchFamily="34" charset="0"/>
                <a:ea typeface="Verdana" panose="020B0604030504040204" pitchFamily="34" charset="0"/>
              </a:rPr>
              <a:t>messsage</a:t>
            </a:r>
            <a:r>
              <a:rPr lang="en-US" dirty="0">
                <a:solidFill>
                  <a:srgbClr val="674D2F"/>
                </a:solidFill>
                <a:latin typeface="Verdana" panose="020B0604030504040204" pitchFamily="34" charset="0"/>
                <a:ea typeface="Verdana" panose="020B0604030504040204" pitchFamily="34" charset="0"/>
              </a:rPr>
              <a:t> in the same chat room with the current message id using any Secure Hashing Algorithm.</a:t>
            </a:r>
            <a:endParaRPr lang="en-US" i="0" dirty="0" smtClean="0">
              <a:solidFill>
                <a:srgbClr val="674D2F"/>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969407302"/>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740227" y="480428"/>
            <a:ext cx="3249882"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Constant Key Storing</a:t>
            </a:r>
          </a:p>
        </p:txBody>
      </p:sp>
      <p:sp>
        <p:nvSpPr>
          <p:cNvPr id="10" name="Rounded Rectangle 9"/>
          <p:cNvSpPr/>
          <p:nvPr/>
        </p:nvSpPr>
        <p:spPr>
          <a:xfrm>
            <a:off x="740227" y="480428"/>
            <a:ext cx="3804065"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Fetching Data from Server</a:t>
            </a:r>
            <a:endParaRPr lang="en-US" sz="2400" b="1" dirty="0">
              <a:solidFill>
                <a:srgbClr val="604C4B"/>
              </a:solidFill>
            </a:endParaRPr>
          </a:p>
        </p:txBody>
      </p:sp>
      <p:pic>
        <p:nvPicPr>
          <p:cNvPr id="12" name="Picture 11"/>
          <p:cNvPicPr>
            <a:picLocks noChangeAspect="1"/>
          </p:cNvPicPr>
          <p:nvPr/>
        </p:nvPicPr>
        <p:blipFill rotWithShape="1">
          <a:blip r:embed="rId2" cstate="print">
            <a:extLst>
              <a:ext uri="{28A0092B-C50C-407E-A947-70E740481C1C}">
                <a14:useLocalDpi xmlns:a14="http://schemas.microsoft.com/office/drawing/2010/main" val="0"/>
              </a:ext>
            </a:extLst>
          </a:blip>
          <a:srcRect l="4248" t="51121" r="2738" b="2013"/>
          <a:stretch/>
        </p:blipFill>
        <p:spPr>
          <a:xfrm>
            <a:off x="6898798" y="1440871"/>
            <a:ext cx="4979165" cy="4442691"/>
          </a:xfrm>
          <a:prstGeom prst="rect">
            <a:avLst/>
          </a:prstGeom>
        </p:spPr>
      </p:pic>
      <p:sp>
        <p:nvSpPr>
          <p:cNvPr id="13" name="Rectangle 12"/>
          <p:cNvSpPr/>
          <p:nvPr/>
        </p:nvSpPr>
        <p:spPr>
          <a:xfrm>
            <a:off x="1067459" y="2077424"/>
            <a:ext cx="5065486" cy="3693319"/>
          </a:xfrm>
          <a:prstGeom prst="rect">
            <a:avLst/>
          </a:prstGeom>
        </p:spPr>
        <p:txBody>
          <a:bodyPr wrap="square">
            <a:spAutoFit/>
          </a:bodyPr>
          <a:lstStyle/>
          <a:p>
            <a:r>
              <a:rPr lang="en-US" dirty="0">
                <a:solidFill>
                  <a:srgbClr val="674D2F"/>
                </a:solidFill>
                <a:latin typeface="Verdana" panose="020B0604030504040204" pitchFamily="34" charset="0"/>
                <a:ea typeface="Verdana" panose="020B0604030504040204" pitchFamily="34" charset="0"/>
              </a:rPr>
              <a:t>The chat data can be retrieved in bulk from the server to the client. As the data was stored in encrypted format therefore it is still secure and at the client side the chat will be decrypted. </a:t>
            </a:r>
            <a:endParaRPr lang="en-US" dirty="0" smtClean="0">
              <a:solidFill>
                <a:srgbClr val="674D2F"/>
              </a:solidFill>
              <a:latin typeface="Verdana" panose="020B0604030504040204" pitchFamily="34" charset="0"/>
              <a:ea typeface="Verdana" panose="020B0604030504040204" pitchFamily="34" charset="0"/>
            </a:endParaRPr>
          </a:p>
          <a:p>
            <a:endParaRPr lang="en-US" dirty="0">
              <a:solidFill>
                <a:srgbClr val="674D2F"/>
              </a:solidFill>
              <a:latin typeface="Verdana" panose="020B0604030504040204" pitchFamily="34" charset="0"/>
              <a:ea typeface="Verdana" panose="020B0604030504040204" pitchFamily="34" charset="0"/>
            </a:endParaRPr>
          </a:p>
          <a:p>
            <a:endParaRPr lang="en-US" dirty="0" smtClean="0">
              <a:solidFill>
                <a:srgbClr val="674D2F"/>
              </a:solidFill>
              <a:latin typeface="Verdana" panose="020B0604030504040204" pitchFamily="34" charset="0"/>
              <a:ea typeface="Verdana" panose="020B0604030504040204" pitchFamily="34" charset="0"/>
            </a:endParaRPr>
          </a:p>
          <a:p>
            <a:r>
              <a:rPr lang="en-US" dirty="0" smtClean="0">
                <a:solidFill>
                  <a:srgbClr val="674D2F"/>
                </a:solidFill>
                <a:latin typeface="Verdana" panose="020B0604030504040204" pitchFamily="34" charset="0"/>
                <a:ea typeface="Verdana" panose="020B0604030504040204" pitchFamily="34" charset="0"/>
              </a:rPr>
              <a:t>The </a:t>
            </a:r>
            <a:r>
              <a:rPr lang="en-US" dirty="0">
                <a:solidFill>
                  <a:srgbClr val="674D2F"/>
                </a:solidFill>
                <a:latin typeface="Verdana" panose="020B0604030504040204" pitchFamily="34" charset="0"/>
                <a:ea typeface="Verdana" panose="020B0604030504040204" pitchFamily="34" charset="0"/>
              </a:rPr>
              <a:t>symmetric key can be obtained using the constant secret key and other attributes of the message which is passed to the AES and the plain text is obtained from the cipher text and is rendered on the screen.</a:t>
            </a:r>
            <a:endParaRPr lang="en-US" i="0" dirty="0" smtClean="0">
              <a:solidFill>
                <a:srgbClr val="674D2F"/>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186553291"/>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4401228"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Algorithm</a:t>
            </a:r>
            <a:endParaRPr lang="en-US" sz="3600" dirty="0">
              <a:solidFill>
                <a:srgbClr val="D9C39E"/>
              </a:solidFill>
              <a:latin typeface="Verdana" panose="020B0604030504040204" pitchFamily="34" charset="0"/>
              <a:ea typeface="Verdana" panose="020B0604030504040204" pitchFamily="34" charset="0"/>
            </a:endParaRPr>
          </a:p>
        </p:txBody>
      </p:sp>
      <p:sp>
        <p:nvSpPr>
          <p:cNvPr id="5" name="Rounded Rectangle 4"/>
          <p:cNvSpPr/>
          <p:nvPr/>
        </p:nvSpPr>
        <p:spPr>
          <a:xfrm>
            <a:off x="497343" y="1713774"/>
            <a:ext cx="2282703" cy="646545"/>
          </a:xfrm>
          <a:prstGeom prst="roundRect">
            <a:avLst>
              <a:gd name="adj" fmla="val 50000"/>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tx1">
                    <a:lumMod val="65000"/>
                    <a:lumOff val="35000"/>
                  </a:schemeClr>
                </a:solidFill>
              </a:rPr>
              <a:t>SHA3-512</a:t>
            </a:r>
            <a:endParaRPr lang="en-US" sz="2400" b="1" dirty="0">
              <a:solidFill>
                <a:schemeClr val="tx1">
                  <a:lumMod val="65000"/>
                  <a:lumOff val="35000"/>
                </a:schemeClr>
              </a:solidFill>
            </a:endParaRPr>
          </a:p>
        </p:txBody>
      </p:sp>
      <p:sp>
        <p:nvSpPr>
          <p:cNvPr id="6" name="Rounded Rectangle 5"/>
          <p:cNvSpPr/>
          <p:nvPr/>
        </p:nvSpPr>
        <p:spPr>
          <a:xfrm>
            <a:off x="3193803" y="1704583"/>
            <a:ext cx="3249882" cy="655736"/>
          </a:xfrm>
          <a:prstGeom prst="roundRect">
            <a:avLst>
              <a:gd name="adj" fmla="val 50000"/>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tx1">
                    <a:lumMod val="65000"/>
                    <a:lumOff val="35000"/>
                  </a:schemeClr>
                </a:solidFill>
              </a:rPr>
              <a:t>Base64 Encoding</a:t>
            </a:r>
            <a:endParaRPr lang="en-US" sz="2400" b="1" dirty="0">
              <a:solidFill>
                <a:schemeClr val="tx1">
                  <a:lumMod val="65000"/>
                  <a:lumOff val="35000"/>
                </a:schemeClr>
              </a:solidFill>
            </a:endParaRPr>
          </a:p>
        </p:txBody>
      </p:sp>
      <p:sp>
        <p:nvSpPr>
          <p:cNvPr id="7" name="Rounded Rectangle 6"/>
          <p:cNvSpPr/>
          <p:nvPr/>
        </p:nvSpPr>
        <p:spPr>
          <a:xfrm>
            <a:off x="471282" y="3291523"/>
            <a:ext cx="4166921" cy="646545"/>
          </a:xfrm>
          <a:prstGeom prst="roundRect">
            <a:avLst>
              <a:gd name="adj" fmla="val 50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tx1">
                    <a:lumMod val="65000"/>
                    <a:lumOff val="35000"/>
                  </a:schemeClr>
                </a:solidFill>
              </a:rPr>
              <a:t>AES-512 with 512 bits state</a:t>
            </a:r>
            <a:endParaRPr lang="en-US" sz="2400" b="1" dirty="0">
              <a:solidFill>
                <a:schemeClr val="tx1">
                  <a:lumMod val="65000"/>
                  <a:lumOff val="35000"/>
                </a:schemeClr>
              </a:solidFill>
            </a:endParaRPr>
          </a:p>
        </p:txBody>
      </p:sp>
      <p:sp>
        <p:nvSpPr>
          <p:cNvPr id="8" name="Rounded Rectangle 7"/>
          <p:cNvSpPr/>
          <p:nvPr/>
        </p:nvSpPr>
        <p:spPr>
          <a:xfrm>
            <a:off x="429725" y="4845629"/>
            <a:ext cx="3804065" cy="646545"/>
          </a:xfrm>
          <a:prstGeom prst="roundRect">
            <a:avLst>
              <a:gd name="adj" fmla="val 50000"/>
            </a:avLst>
          </a:prstGeom>
          <a:solidFill>
            <a:srgbClr val="FFBD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65000"/>
                    <a:lumOff val="35000"/>
                  </a:schemeClr>
                </a:solidFill>
              </a:rPr>
              <a:t>LSB Image Steganography</a:t>
            </a:r>
            <a:endParaRPr lang="en-US" sz="2400" b="1" dirty="0">
              <a:solidFill>
                <a:schemeClr val="tx1">
                  <a:lumMod val="65000"/>
                  <a:lumOff val="35000"/>
                </a:schemeClr>
              </a:solidFill>
            </a:endParaRPr>
          </a:p>
        </p:txBody>
      </p:sp>
      <p:sp>
        <p:nvSpPr>
          <p:cNvPr id="9" name="Rounded Rectangle 8"/>
          <p:cNvSpPr/>
          <p:nvPr/>
        </p:nvSpPr>
        <p:spPr>
          <a:xfrm>
            <a:off x="4586119" y="4845629"/>
            <a:ext cx="3141685" cy="646545"/>
          </a:xfrm>
          <a:prstGeom prst="roundRect">
            <a:avLst>
              <a:gd name="adj" fmla="val 50000"/>
            </a:avLst>
          </a:prstGeom>
          <a:solidFill>
            <a:srgbClr val="FFBD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65000"/>
                    <a:lumOff val="35000"/>
                  </a:schemeClr>
                </a:solidFill>
              </a:rPr>
              <a:t>Hybrid </a:t>
            </a:r>
            <a:r>
              <a:rPr lang="en-US" sz="2400" b="1" dirty="0" err="1">
                <a:solidFill>
                  <a:schemeClr val="tx1">
                    <a:lumMod val="65000"/>
                    <a:lumOff val="35000"/>
                  </a:schemeClr>
                </a:solidFill>
              </a:rPr>
              <a:t>Blockchain</a:t>
            </a:r>
            <a:endParaRPr lang="en-US" sz="2400" b="1" dirty="0">
              <a:solidFill>
                <a:schemeClr val="tx1">
                  <a:lumMod val="65000"/>
                  <a:lumOff val="35000"/>
                </a:schemeClr>
              </a:solidFill>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568" r="57957"/>
          <a:stretch/>
        </p:blipFill>
        <p:spPr>
          <a:xfrm>
            <a:off x="7777486" y="0"/>
            <a:ext cx="4447474" cy="6858000"/>
          </a:xfrm>
          <a:prstGeom prst="rect">
            <a:avLst/>
          </a:prstGeom>
        </p:spPr>
      </p:pic>
      <p:sp>
        <p:nvSpPr>
          <p:cNvPr id="11" name="Right Triangle 10"/>
          <p:cNvSpPr/>
          <p:nvPr/>
        </p:nvSpPr>
        <p:spPr>
          <a:xfrm flipV="1">
            <a:off x="7777486" y="0"/>
            <a:ext cx="1256107" cy="68580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5370220"/>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634008" y="453360"/>
            <a:ext cx="2282703" cy="646545"/>
          </a:xfrm>
          <a:prstGeom prst="roundRect">
            <a:avLst>
              <a:gd name="adj" fmla="val 50000"/>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tx1">
                    <a:lumMod val="65000"/>
                    <a:lumOff val="35000"/>
                  </a:schemeClr>
                </a:solidFill>
              </a:rPr>
              <a:t>SHA3-512</a:t>
            </a:r>
            <a:endParaRPr lang="en-US" sz="2400" b="1" dirty="0">
              <a:solidFill>
                <a:schemeClr val="tx1">
                  <a:lumMod val="65000"/>
                  <a:lumOff val="35000"/>
                </a:schemeClr>
              </a:solidFill>
            </a:endParaRPr>
          </a:p>
        </p:txBody>
      </p:sp>
      <p:sp>
        <p:nvSpPr>
          <p:cNvPr id="6" name="Rounded Rectangle 5"/>
          <p:cNvSpPr/>
          <p:nvPr/>
        </p:nvSpPr>
        <p:spPr>
          <a:xfrm>
            <a:off x="8486136" y="453360"/>
            <a:ext cx="3249882" cy="655736"/>
          </a:xfrm>
          <a:prstGeom prst="roundRect">
            <a:avLst>
              <a:gd name="adj" fmla="val 50000"/>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tx1">
                    <a:lumMod val="65000"/>
                    <a:lumOff val="35000"/>
                  </a:schemeClr>
                </a:solidFill>
              </a:rPr>
              <a:t>Base64 Encoding</a:t>
            </a:r>
            <a:endParaRPr lang="en-US" sz="2400" b="1" dirty="0">
              <a:solidFill>
                <a:schemeClr val="tx1">
                  <a:lumMod val="65000"/>
                  <a:lumOff val="35000"/>
                </a:schemeClr>
              </a:solidFill>
            </a:endParaRPr>
          </a:p>
        </p:txBody>
      </p:sp>
    </p:spTree>
    <p:extLst>
      <p:ext uri="{BB962C8B-B14F-4D97-AF65-F5344CB8AC3E}">
        <p14:creationId xmlns:p14="http://schemas.microsoft.com/office/powerpoint/2010/main" val="2869071309"/>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634008" y="453360"/>
            <a:ext cx="2282703" cy="646545"/>
          </a:xfrm>
          <a:prstGeom prst="roundRect">
            <a:avLst>
              <a:gd name="adj" fmla="val 50000"/>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tx1">
                    <a:lumMod val="65000"/>
                    <a:lumOff val="35000"/>
                  </a:schemeClr>
                </a:solidFill>
              </a:rPr>
              <a:t>SHA3-512</a:t>
            </a:r>
            <a:endParaRPr lang="en-US" sz="2400" b="1" dirty="0">
              <a:solidFill>
                <a:schemeClr val="tx1">
                  <a:lumMod val="65000"/>
                  <a:lumOff val="35000"/>
                </a:schemeClr>
              </a:solidFill>
            </a:endParaRPr>
          </a:p>
        </p:txBody>
      </p:sp>
      <p:sp>
        <p:nvSpPr>
          <p:cNvPr id="8" name="Rounded Rectangle 7"/>
          <p:cNvSpPr/>
          <p:nvPr/>
        </p:nvSpPr>
        <p:spPr>
          <a:xfrm>
            <a:off x="634008" y="453359"/>
            <a:ext cx="3804065" cy="646545"/>
          </a:xfrm>
          <a:prstGeom prst="roundRect">
            <a:avLst>
              <a:gd name="adj" fmla="val 50000"/>
            </a:avLst>
          </a:prstGeom>
          <a:solidFill>
            <a:srgbClr val="FFBD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65000"/>
                    <a:lumOff val="35000"/>
                  </a:schemeClr>
                </a:solidFill>
              </a:rPr>
              <a:t>LSB Image Steganography</a:t>
            </a:r>
            <a:endParaRPr lang="en-US" sz="2400" b="1" dirty="0">
              <a:solidFill>
                <a:schemeClr val="tx1">
                  <a:lumMod val="65000"/>
                  <a:lumOff val="35000"/>
                </a:schemeClr>
              </a:solidFill>
            </a:endParaRPr>
          </a:p>
        </p:txBody>
      </p:sp>
      <p:sp>
        <p:nvSpPr>
          <p:cNvPr id="9" name="Rounded Rectangle 8"/>
          <p:cNvSpPr/>
          <p:nvPr/>
        </p:nvSpPr>
        <p:spPr>
          <a:xfrm>
            <a:off x="8594333" y="462551"/>
            <a:ext cx="3141685" cy="646545"/>
          </a:xfrm>
          <a:prstGeom prst="roundRect">
            <a:avLst>
              <a:gd name="adj" fmla="val 50000"/>
            </a:avLst>
          </a:prstGeom>
          <a:solidFill>
            <a:srgbClr val="FFBD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lumMod val="65000"/>
                    <a:lumOff val="35000"/>
                  </a:schemeClr>
                </a:solidFill>
              </a:rPr>
              <a:t>Hybrid </a:t>
            </a:r>
            <a:r>
              <a:rPr lang="en-US" sz="2400" b="1" dirty="0" err="1">
                <a:solidFill>
                  <a:schemeClr val="tx1">
                    <a:lumMod val="65000"/>
                    <a:lumOff val="35000"/>
                  </a:schemeClr>
                </a:solidFill>
              </a:rPr>
              <a:t>Blockchain</a:t>
            </a:r>
            <a:endParaRPr lang="en-US" sz="2400" b="1" dirty="0">
              <a:solidFill>
                <a:schemeClr val="tx1">
                  <a:lumMod val="65000"/>
                  <a:lumOff val="35000"/>
                </a:schemeClr>
              </a:solidFill>
            </a:endParaRPr>
          </a:p>
        </p:txBody>
      </p:sp>
    </p:spTree>
    <p:extLst>
      <p:ext uri="{BB962C8B-B14F-4D97-AF65-F5344CB8AC3E}">
        <p14:creationId xmlns:p14="http://schemas.microsoft.com/office/powerpoint/2010/main" val="1032739764"/>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635988" y="428220"/>
            <a:ext cx="4166921" cy="646545"/>
          </a:xfrm>
          <a:prstGeom prst="roundRect">
            <a:avLst>
              <a:gd name="adj" fmla="val 50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tx1">
                    <a:lumMod val="65000"/>
                    <a:lumOff val="35000"/>
                  </a:schemeClr>
                </a:solidFill>
              </a:rPr>
              <a:t>AES-512 with 512 bits state</a:t>
            </a:r>
            <a:endParaRPr lang="en-US" sz="2400" b="1" dirty="0">
              <a:solidFill>
                <a:schemeClr val="tx1">
                  <a:lumMod val="65000"/>
                  <a:lumOff val="35000"/>
                </a:schemeClr>
              </a:solidFill>
            </a:endParaRPr>
          </a:p>
        </p:txBody>
      </p:sp>
    </p:spTree>
    <p:extLst>
      <p:ext uri="{BB962C8B-B14F-4D97-AF65-F5344CB8AC3E}">
        <p14:creationId xmlns:p14="http://schemas.microsoft.com/office/powerpoint/2010/main" val="2966332735"/>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4401228"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Working</a:t>
            </a:r>
            <a:endParaRPr lang="en-US" sz="3600" dirty="0">
              <a:solidFill>
                <a:srgbClr val="D9C39E"/>
              </a:solidFill>
              <a:latin typeface="Verdana" panose="020B0604030504040204" pitchFamily="34" charset="0"/>
              <a:ea typeface="Verdana" panose="020B0604030504040204" pitchFamily="34" charset="0"/>
            </a:endParaRPr>
          </a:p>
        </p:txBody>
      </p:sp>
      <p:grpSp>
        <p:nvGrpSpPr>
          <p:cNvPr id="5" name="Group 4"/>
          <p:cNvGrpSpPr/>
          <p:nvPr/>
        </p:nvGrpSpPr>
        <p:grpSpPr>
          <a:xfrm>
            <a:off x="1504106" y="1551825"/>
            <a:ext cx="9126631" cy="4673484"/>
            <a:chOff x="1504106" y="1551825"/>
            <a:chExt cx="9126631" cy="4673484"/>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4107" y="1551825"/>
              <a:ext cx="9126630" cy="4673484"/>
            </a:xfrm>
            <a:prstGeom prst="rect">
              <a:avLst/>
            </a:prstGeom>
            <a:ln>
              <a:noFill/>
            </a:ln>
            <a:effectLst>
              <a:outerShdw blurRad="190500" algn="tl" rotWithShape="0">
                <a:srgbClr val="000000">
                  <a:alpha val="70000"/>
                </a:srgbClr>
              </a:outerShdw>
            </a:effectLst>
          </p:spPr>
        </p:pic>
        <p:sp>
          <p:nvSpPr>
            <p:cNvPr id="4" name="Rectangle 3"/>
            <p:cNvSpPr/>
            <p:nvPr/>
          </p:nvSpPr>
          <p:spPr>
            <a:xfrm>
              <a:off x="3158836" y="4276436"/>
              <a:ext cx="6797964" cy="350982"/>
            </a:xfrm>
            <a:prstGeom prst="rect">
              <a:avLst/>
            </a:prstGeom>
            <a:solidFill>
              <a:srgbClr val="FFD9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504106" y="4996488"/>
              <a:ext cx="7796911" cy="350982"/>
            </a:xfrm>
            <a:prstGeom prst="rect">
              <a:avLst/>
            </a:prstGeom>
            <a:solidFill>
              <a:srgbClr val="FFD9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04106" y="5690981"/>
              <a:ext cx="9126631" cy="534328"/>
            </a:xfrm>
            <a:prstGeom prst="rect">
              <a:avLst/>
            </a:prstGeom>
            <a:solidFill>
              <a:srgbClr val="FFD9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09040955"/>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6411" y="371819"/>
            <a:ext cx="618103" cy="618103"/>
          </a:xfrm>
          <a:prstGeom prst="rect">
            <a:avLst/>
          </a:prstGeom>
        </p:spPr>
      </p:pic>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1567543" y="371819"/>
            <a:ext cx="2656114"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Contents</a:t>
            </a:r>
            <a:endParaRPr lang="en-US" sz="3600" dirty="0">
              <a:solidFill>
                <a:srgbClr val="D9C39E"/>
              </a:solidFill>
              <a:latin typeface="Verdana" panose="020B0604030504040204" pitchFamily="34" charset="0"/>
              <a:ea typeface="Verdana" panose="020B0604030504040204" pitchFamily="34" charset="0"/>
            </a:endParaRPr>
          </a:p>
        </p:txBody>
      </p:sp>
      <p:grpSp>
        <p:nvGrpSpPr>
          <p:cNvPr id="9" name="Group 8"/>
          <p:cNvGrpSpPr/>
          <p:nvPr/>
        </p:nvGrpSpPr>
        <p:grpSpPr>
          <a:xfrm>
            <a:off x="763101" y="1495298"/>
            <a:ext cx="4754880" cy="4754880"/>
            <a:chOff x="763101" y="1495298"/>
            <a:chExt cx="4754880" cy="4754880"/>
          </a:xfrm>
        </p:grpSpPr>
        <p:graphicFrame>
          <p:nvGraphicFramePr>
            <p:cNvPr id="7" name="Diagram 6"/>
            <p:cNvGraphicFramePr/>
            <p:nvPr>
              <p:extLst>
                <p:ext uri="{D42A27DB-BD31-4B8C-83A1-F6EECF244321}">
                  <p14:modId xmlns:p14="http://schemas.microsoft.com/office/powerpoint/2010/main" val="4119283651"/>
                </p:ext>
              </p:extLst>
            </p:nvPr>
          </p:nvGraphicFramePr>
          <p:xfrm>
            <a:off x="763101" y="1495298"/>
            <a:ext cx="4754880" cy="47548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1421239" y="1608264"/>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01</a:t>
              </a:r>
              <a:endParaRPr lang="en-US" sz="2800" b="1" dirty="0">
                <a:solidFill>
                  <a:schemeClr val="bg1"/>
                </a:solidFill>
                <a:latin typeface="Verdana" panose="020B0604030504040204" pitchFamily="34" charset="0"/>
                <a:ea typeface="Verdana" panose="020B0604030504040204" pitchFamily="34" charset="0"/>
              </a:endParaRPr>
            </a:p>
          </p:txBody>
        </p:sp>
        <p:sp>
          <p:nvSpPr>
            <p:cNvPr id="15" name="TextBox 14"/>
            <p:cNvSpPr txBox="1"/>
            <p:nvPr/>
          </p:nvSpPr>
          <p:spPr>
            <a:xfrm>
              <a:off x="1421238" y="2608008"/>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02</a:t>
              </a:r>
              <a:endParaRPr lang="en-US" sz="2800" b="1" dirty="0">
                <a:solidFill>
                  <a:schemeClr val="bg1"/>
                </a:solidFill>
                <a:latin typeface="Verdana" panose="020B0604030504040204" pitchFamily="34" charset="0"/>
                <a:ea typeface="Verdana" panose="020B0604030504040204" pitchFamily="34" charset="0"/>
              </a:endParaRPr>
            </a:p>
          </p:txBody>
        </p:sp>
        <p:sp>
          <p:nvSpPr>
            <p:cNvPr id="16" name="TextBox 15"/>
            <p:cNvSpPr txBox="1"/>
            <p:nvPr/>
          </p:nvSpPr>
          <p:spPr>
            <a:xfrm>
              <a:off x="1421237" y="3607752"/>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03</a:t>
              </a:r>
              <a:endParaRPr lang="en-US" sz="2800" b="1" dirty="0">
                <a:solidFill>
                  <a:schemeClr val="bg1"/>
                </a:solidFill>
                <a:latin typeface="Verdana" panose="020B0604030504040204" pitchFamily="34" charset="0"/>
                <a:ea typeface="Verdana" panose="020B0604030504040204" pitchFamily="34" charset="0"/>
              </a:endParaRPr>
            </a:p>
          </p:txBody>
        </p:sp>
        <p:sp>
          <p:nvSpPr>
            <p:cNvPr id="17" name="TextBox 16"/>
            <p:cNvSpPr txBox="1"/>
            <p:nvPr/>
          </p:nvSpPr>
          <p:spPr>
            <a:xfrm>
              <a:off x="1421236" y="4607496"/>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04</a:t>
              </a:r>
              <a:endParaRPr lang="en-US" sz="2800" b="1" dirty="0">
                <a:solidFill>
                  <a:schemeClr val="bg1"/>
                </a:solidFill>
                <a:latin typeface="Verdana" panose="020B0604030504040204" pitchFamily="34" charset="0"/>
                <a:ea typeface="Verdana" panose="020B0604030504040204" pitchFamily="34" charset="0"/>
              </a:endParaRPr>
            </a:p>
          </p:txBody>
        </p:sp>
        <p:sp>
          <p:nvSpPr>
            <p:cNvPr id="18" name="TextBox 17"/>
            <p:cNvSpPr txBox="1"/>
            <p:nvPr/>
          </p:nvSpPr>
          <p:spPr>
            <a:xfrm>
              <a:off x="1421235" y="5607240"/>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05</a:t>
              </a:r>
              <a:endParaRPr lang="en-US" sz="2800" b="1" dirty="0">
                <a:solidFill>
                  <a:schemeClr val="bg1"/>
                </a:solidFill>
                <a:latin typeface="Verdana" panose="020B0604030504040204" pitchFamily="34" charset="0"/>
                <a:ea typeface="Verdana" panose="020B0604030504040204" pitchFamily="34" charset="0"/>
              </a:endParaRPr>
            </a:p>
          </p:txBody>
        </p:sp>
      </p:grpSp>
      <p:grpSp>
        <p:nvGrpSpPr>
          <p:cNvPr id="10" name="Group 9"/>
          <p:cNvGrpSpPr/>
          <p:nvPr/>
        </p:nvGrpSpPr>
        <p:grpSpPr>
          <a:xfrm>
            <a:off x="6459775" y="1498879"/>
            <a:ext cx="4756093" cy="4751299"/>
            <a:chOff x="6459775" y="1498879"/>
            <a:chExt cx="4756093" cy="4751299"/>
          </a:xfrm>
        </p:grpSpPr>
        <p:graphicFrame>
          <p:nvGraphicFramePr>
            <p:cNvPr id="13" name="Diagram 12"/>
            <p:cNvGraphicFramePr/>
            <p:nvPr>
              <p:extLst>
                <p:ext uri="{D42A27DB-BD31-4B8C-83A1-F6EECF244321}">
                  <p14:modId xmlns:p14="http://schemas.microsoft.com/office/powerpoint/2010/main" val="2385646303"/>
                </p:ext>
              </p:extLst>
            </p:nvPr>
          </p:nvGraphicFramePr>
          <p:xfrm>
            <a:off x="6459775" y="1498879"/>
            <a:ext cx="4756093" cy="475129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9" name="TextBox 18"/>
            <p:cNvSpPr txBox="1"/>
            <p:nvPr/>
          </p:nvSpPr>
          <p:spPr>
            <a:xfrm>
              <a:off x="7102710" y="1618275"/>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06</a:t>
              </a:r>
              <a:endParaRPr lang="en-US" sz="2800" b="1" dirty="0">
                <a:solidFill>
                  <a:schemeClr val="bg1"/>
                </a:solidFill>
                <a:latin typeface="Verdana" panose="020B0604030504040204" pitchFamily="34" charset="0"/>
                <a:ea typeface="Verdana" panose="020B0604030504040204" pitchFamily="34" charset="0"/>
              </a:endParaRPr>
            </a:p>
          </p:txBody>
        </p:sp>
        <p:sp>
          <p:nvSpPr>
            <p:cNvPr id="20" name="TextBox 19"/>
            <p:cNvSpPr txBox="1"/>
            <p:nvPr/>
          </p:nvSpPr>
          <p:spPr>
            <a:xfrm>
              <a:off x="7102710" y="2608008"/>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07</a:t>
              </a:r>
              <a:endParaRPr lang="en-US" sz="2800" b="1" dirty="0">
                <a:solidFill>
                  <a:schemeClr val="bg1"/>
                </a:solidFill>
                <a:latin typeface="Verdana" panose="020B0604030504040204" pitchFamily="34" charset="0"/>
                <a:ea typeface="Verdana" panose="020B0604030504040204" pitchFamily="34" charset="0"/>
              </a:endParaRPr>
            </a:p>
          </p:txBody>
        </p:sp>
        <p:sp>
          <p:nvSpPr>
            <p:cNvPr id="21" name="TextBox 20"/>
            <p:cNvSpPr txBox="1"/>
            <p:nvPr/>
          </p:nvSpPr>
          <p:spPr>
            <a:xfrm>
              <a:off x="7102709" y="3607752"/>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08</a:t>
              </a:r>
              <a:endParaRPr lang="en-US" sz="2800" b="1" dirty="0">
                <a:solidFill>
                  <a:schemeClr val="bg1"/>
                </a:solidFill>
                <a:latin typeface="Verdana" panose="020B0604030504040204" pitchFamily="34" charset="0"/>
                <a:ea typeface="Verdana" panose="020B0604030504040204" pitchFamily="34" charset="0"/>
              </a:endParaRPr>
            </a:p>
          </p:txBody>
        </p:sp>
        <p:sp>
          <p:nvSpPr>
            <p:cNvPr id="22" name="TextBox 21"/>
            <p:cNvSpPr txBox="1"/>
            <p:nvPr/>
          </p:nvSpPr>
          <p:spPr>
            <a:xfrm>
              <a:off x="7102708" y="4607496"/>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09</a:t>
              </a:r>
              <a:endParaRPr lang="en-US" sz="2800" b="1" dirty="0">
                <a:solidFill>
                  <a:schemeClr val="bg1"/>
                </a:solidFill>
                <a:latin typeface="Verdana" panose="020B0604030504040204" pitchFamily="34" charset="0"/>
                <a:ea typeface="Verdana" panose="020B0604030504040204" pitchFamily="34" charset="0"/>
              </a:endParaRPr>
            </a:p>
          </p:txBody>
        </p:sp>
        <p:sp>
          <p:nvSpPr>
            <p:cNvPr id="23" name="TextBox 22"/>
            <p:cNvSpPr txBox="1"/>
            <p:nvPr/>
          </p:nvSpPr>
          <p:spPr>
            <a:xfrm>
              <a:off x="7102707" y="5597229"/>
              <a:ext cx="858665" cy="523220"/>
            </a:xfrm>
            <a:prstGeom prst="rect">
              <a:avLst/>
            </a:prstGeom>
            <a:noFill/>
          </p:spPr>
          <p:txBody>
            <a:bodyPr wrap="square" rtlCol="0">
              <a:spAutoFit/>
            </a:bodyPr>
            <a:lstStyle/>
            <a:p>
              <a:r>
                <a:rPr lang="en-US" sz="2800" b="1" dirty="0" smtClean="0">
                  <a:solidFill>
                    <a:schemeClr val="bg1"/>
                  </a:solidFill>
                  <a:latin typeface="Verdana" panose="020B0604030504040204" pitchFamily="34" charset="0"/>
                  <a:ea typeface="Verdana" panose="020B0604030504040204" pitchFamily="34" charset="0"/>
                </a:rPr>
                <a:t>10</a:t>
              </a:r>
              <a:endParaRPr lang="en-US" sz="2800" b="1" dirty="0">
                <a:solidFill>
                  <a:schemeClr val="bg1"/>
                </a:solidFill>
                <a:latin typeface="Verdana" panose="020B0604030504040204" pitchFamily="34" charset="0"/>
                <a:ea typeface="Verdana" panose="020B0604030504040204" pitchFamily="34" charset="0"/>
              </a:endParaRPr>
            </a:p>
          </p:txBody>
        </p:sp>
      </p:grpSp>
    </p:spTree>
    <p:extLst>
      <p:ext uri="{BB962C8B-B14F-4D97-AF65-F5344CB8AC3E}">
        <p14:creationId xmlns:p14="http://schemas.microsoft.com/office/powerpoint/2010/main" val="325472663"/>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4401228"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Working</a:t>
            </a:r>
            <a:endParaRPr lang="en-US" sz="3600" dirty="0">
              <a:solidFill>
                <a:srgbClr val="D9C39E"/>
              </a:solidFill>
              <a:latin typeface="Verdana" panose="020B0604030504040204" pitchFamily="34" charset="0"/>
              <a:ea typeface="Verdana" panose="020B0604030504040204" pitchFamily="34" charset="0"/>
            </a:endParaRPr>
          </a:p>
        </p:txBody>
      </p:sp>
      <p:grpSp>
        <p:nvGrpSpPr>
          <p:cNvPr id="6" name="Group 5"/>
          <p:cNvGrpSpPr/>
          <p:nvPr/>
        </p:nvGrpSpPr>
        <p:grpSpPr>
          <a:xfrm>
            <a:off x="1790700" y="1678940"/>
            <a:ext cx="8655628" cy="4469898"/>
            <a:chOff x="1790700" y="1678940"/>
            <a:chExt cx="8655628" cy="4469898"/>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2593"/>
            <a:stretch/>
          </p:blipFill>
          <p:spPr>
            <a:xfrm>
              <a:off x="1790700" y="1678940"/>
              <a:ext cx="8655628" cy="4454005"/>
            </a:xfrm>
            <a:prstGeom prst="rect">
              <a:avLst/>
            </a:prstGeom>
            <a:ln>
              <a:noFill/>
            </a:ln>
            <a:effectLst>
              <a:outerShdw blurRad="190500" algn="tl" rotWithShape="0">
                <a:srgbClr val="000000">
                  <a:alpha val="70000"/>
                </a:srgbClr>
              </a:outerShdw>
            </a:effectLst>
          </p:spPr>
        </p:pic>
        <p:sp>
          <p:nvSpPr>
            <p:cNvPr id="10" name="Rectangle 9"/>
            <p:cNvSpPr/>
            <p:nvPr/>
          </p:nvSpPr>
          <p:spPr>
            <a:xfrm>
              <a:off x="3315854" y="4230255"/>
              <a:ext cx="6797964" cy="350982"/>
            </a:xfrm>
            <a:prstGeom prst="rect">
              <a:avLst/>
            </a:prstGeom>
            <a:solidFill>
              <a:srgbClr val="FFD9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790700" y="4948112"/>
              <a:ext cx="8655628" cy="482869"/>
            </a:xfrm>
            <a:prstGeom prst="rect">
              <a:avLst/>
            </a:prstGeom>
            <a:solidFill>
              <a:srgbClr val="FFD9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790700" y="5797856"/>
              <a:ext cx="7353300" cy="350982"/>
            </a:xfrm>
            <a:prstGeom prst="rect">
              <a:avLst/>
            </a:prstGeom>
            <a:solidFill>
              <a:srgbClr val="FFD9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52481922"/>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4401228"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Working</a:t>
            </a:r>
            <a:endParaRPr lang="en-US" sz="3600" dirty="0">
              <a:solidFill>
                <a:srgbClr val="D9C39E"/>
              </a:solidFill>
              <a:latin typeface="Verdana" panose="020B0604030504040204" pitchFamily="34" charset="0"/>
              <a:ea typeface="Verdana" panose="020B0604030504040204" pitchFamily="34" charset="0"/>
            </a:endParaRPr>
          </a:p>
        </p:txBody>
      </p:sp>
      <p:grpSp>
        <p:nvGrpSpPr>
          <p:cNvPr id="5" name="Group 4"/>
          <p:cNvGrpSpPr/>
          <p:nvPr/>
        </p:nvGrpSpPr>
        <p:grpSpPr>
          <a:xfrm>
            <a:off x="1760251" y="1575189"/>
            <a:ext cx="8686077" cy="4714775"/>
            <a:chOff x="1760251" y="1575189"/>
            <a:chExt cx="8686077" cy="4714775"/>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r="2614"/>
            <a:stretch/>
          </p:blipFill>
          <p:spPr>
            <a:xfrm>
              <a:off x="1760251" y="1575189"/>
              <a:ext cx="8649131" cy="4714775"/>
            </a:xfrm>
            <a:prstGeom prst="rect">
              <a:avLst/>
            </a:prstGeom>
          </p:spPr>
        </p:pic>
        <p:sp>
          <p:nvSpPr>
            <p:cNvPr id="10" name="Rectangle 9"/>
            <p:cNvSpPr/>
            <p:nvPr/>
          </p:nvSpPr>
          <p:spPr>
            <a:xfrm>
              <a:off x="3306617" y="4089129"/>
              <a:ext cx="6557819" cy="350982"/>
            </a:xfrm>
            <a:prstGeom prst="rect">
              <a:avLst/>
            </a:prstGeom>
            <a:solidFill>
              <a:srgbClr val="FF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790700" y="4806986"/>
              <a:ext cx="8655628" cy="482869"/>
            </a:xfrm>
            <a:prstGeom prst="rect">
              <a:avLst/>
            </a:prstGeom>
            <a:solidFill>
              <a:srgbClr val="FFD96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790700" y="5682288"/>
              <a:ext cx="8655628" cy="519387"/>
            </a:xfrm>
            <a:prstGeom prst="rect">
              <a:avLst/>
            </a:prstGeom>
            <a:solidFill>
              <a:srgbClr val="FF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own Arrow 3"/>
            <p:cNvSpPr/>
            <p:nvPr/>
          </p:nvSpPr>
          <p:spPr>
            <a:xfrm>
              <a:off x="9291781" y="2327564"/>
              <a:ext cx="452582" cy="1872401"/>
            </a:xfrm>
            <a:prstGeom prst="downArrow">
              <a:avLst>
                <a:gd name="adj1" fmla="val 50000"/>
                <a:gd name="adj2" fmla="val 125510"/>
              </a:avLst>
            </a:prstGeom>
            <a:solidFill>
              <a:srgbClr val="FFFB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43690627"/>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4401228"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Analysis</a:t>
            </a:r>
            <a:endParaRPr lang="en-US" sz="3600" dirty="0">
              <a:solidFill>
                <a:srgbClr val="D9C39E"/>
              </a:solidFill>
              <a:latin typeface="Verdana" panose="020B0604030504040204" pitchFamily="34" charset="0"/>
              <a:ea typeface="Verdana" panose="020B0604030504040204" pitchFamily="34" charset="0"/>
            </a:endParaRPr>
          </a:p>
        </p:txBody>
      </p:sp>
      <p:sp>
        <p:nvSpPr>
          <p:cNvPr id="4" name="TextBox 3"/>
          <p:cNvSpPr txBox="1"/>
          <p:nvPr/>
        </p:nvSpPr>
        <p:spPr>
          <a:xfrm>
            <a:off x="4109013" y="2673752"/>
            <a:ext cx="4398379" cy="369332"/>
          </a:xfrm>
          <a:prstGeom prst="rect">
            <a:avLst/>
          </a:prstGeom>
          <a:noFill/>
        </p:spPr>
        <p:txBody>
          <a:bodyPr wrap="square" rtlCol="0">
            <a:spAutoFit/>
          </a:bodyPr>
          <a:lstStyle/>
          <a:p>
            <a:r>
              <a:rPr lang="en-US" dirty="0" err="1" smtClean="0"/>
              <a:t>Atleast</a:t>
            </a:r>
            <a:r>
              <a:rPr lang="en-US" dirty="0" smtClean="0"/>
              <a:t> 5 page Add </a:t>
            </a:r>
            <a:endParaRPr lang="en-US" dirty="0"/>
          </a:p>
        </p:txBody>
      </p:sp>
    </p:spTree>
    <p:extLst>
      <p:ext uri="{BB962C8B-B14F-4D97-AF65-F5344CB8AC3E}">
        <p14:creationId xmlns:p14="http://schemas.microsoft.com/office/powerpoint/2010/main" val="418179313"/>
      </p:ext>
    </p:extLst>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4401228"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Future Scope</a:t>
            </a:r>
            <a:endParaRPr lang="en-US" sz="3600" dirty="0">
              <a:solidFill>
                <a:srgbClr val="D9C39E"/>
              </a:solidFill>
              <a:latin typeface="Verdana" panose="020B0604030504040204" pitchFamily="34" charset="0"/>
              <a:ea typeface="Verdana" panose="020B0604030504040204" pitchFamily="34" charset="0"/>
            </a:endParaRPr>
          </a:p>
        </p:txBody>
      </p:sp>
      <p:grpSp>
        <p:nvGrpSpPr>
          <p:cNvPr id="6" name="Group 5"/>
          <p:cNvGrpSpPr/>
          <p:nvPr/>
        </p:nvGrpSpPr>
        <p:grpSpPr>
          <a:xfrm>
            <a:off x="7373073" y="0"/>
            <a:ext cx="4923099" cy="6858000"/>
            <a:chOff x="7373073" y="0"/>
            <a:chExt cx="4923099" cy="685800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10240"/>
            <a:stretch/>
          </p:blipFill>
          <p:spPr>
            <a:xfrm>
              <a:off x="7373073" y="0"/>
              <a:ext cx="4923099" cy="6858000"/>
            </a:xfrm>
            <a:prstGeom prst="rect">
              <a:avLst/>
            </a:prstGeom>
          </p:spPr>
        </p:pic>
        <p:sp>
          <p:nvSpPr>
            <p:cNvPr id="5" name="Right Triangle 4"/>
            <p:cNvSpPr/>
            <p:nvPr/>
          </p:nvSpPr>
          <p:spPr>
            <a:xfrm flipV="1">
              <a:off x="7373073" y="0"/>
              <a:ext cx="1256107" cy="68580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p:cNvSpPr/>
          <p:nvPr/>
        </p:nvSpPr>
        <p:spPr>
          <a:xfrm>
            <a:off x="334533" y="1333164"/>
            <a:ext cx="7397356" cy="4801314"/>
          </a:xfrm>
          <a:prstGeom prst="rect">
            <a:avLst/>
          </a:prstGeom>
        </p:spPr>
        <p:txBody>
          <a:bodyPr wrap="square">
            <a:spAutoFit/>
          </a:bodyPr>
          <a:lstStyle/>
          <a:p>
            <a:pPr marL="285750" indent="-285750">
              <a:buFont typeface="Arial" panose="020B0604020202020204" pitchFamily="34" charset="0"/>
              <a:buChar char="•"/>
            </a:pPr>
            <a:r>
              <a:rPr lang="en-US" dirty="0" smtClean="0">
                <a:solidFill>
                  <a:srgbClr val="674D2F"/>
                </a:solidFill>
                <a:latin typeface="Verdana" panose="020B0604030504040204" pitchFamily="34" charset="0"/>
                <a:ea typeface="Verdana" panose="020B0604030504040204" pitchFamily="34" charset="0"/>
              </a:rPr>
              <a:t>Optimization of existing AES-512 algorithm by grouping different operations in a round and implementing dynamic programming.</a:t>
            </a:r>
          </a:p>
          <a:p>
            <a:endParaRPr lang="en-US" i="0" dirty="0">
              <a:solidFill>
                <a:srgbClr val="674D2F"/>
              </a:solidFill>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dirty="0" smtClean="0">
                <a:solidFill>
                  <a:srgbClr val="674D2F"/>
                </a:solidFill>
                <a:latin typeface="Verdana" panose="020B0604030504040204" pitchFamily="34" charset="0"/>
                <a:ea typeface="Verdana" panose="020B0604030504040204" pitchFamily="34" charset="0"/>
              </a:rPr>
              <a:t>Methods to increase more variation for round keys in key scheduling for AES-512 with an attempt to bring it more closer to AES-128.</a:t>
            </a:r>
          </a:p>
          <a:p>
            <a:pPr marL="285750" indent="-285750">
              <a:buFont typeface="Arial" panose="020B0604020202020204" pitchFamily="34" charset="0"/>
              <a:buChar char="•"/>
            </a:pPr>
            <a:endParaRPr lang="en-US" i="0" dirty="0">
              <a:solidFill>
                <a:srgbClr val="674D2F"/>
              </a:solidFill>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dirty="0" smtClean="0">
                <a:solidFill>
                  <a:srgbClr val="674D2F"/>
                </a:solidFill>
                <a:latin typeface="Verdana" panose="020B0604030504040204" pitchFamily="34" charset="0"/>
                <a:ea typeface="Verdana" panose="020B0604030504040204" pitchFamily="34" charset="0"/>
              </a:rPr>
              <a:t>Dynamic LSB Steganography implementation with an additional space for error bits to successfully detect manipulation of the data with higher accuracy.</a:t>
            </a:r>
          </a:p>
          <a:p>
            <a:pPr marL="285750" indent="-285750">
              <a:buFont typeface="Arial" panose="020B0604020202020204" pitchFamily="34" charset="0"/>
              <a:buChar char="•"/>
            </a:pPr>
            <a:endParaRPr lang="en-US" i="0" dirty="0">
              <a:solidFill>
                <a:srgbClr val="674D2F"/>
              </a:solidFill>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dirty="0" smtClean="0">
                <a:solidFill>
                  <a:srgbClr val="674D2F"/>
                </a:solidFill>
                <a:latin typeface="Verdana" panose="020B0604030504040204" pitchFamily="34" charset="0"/>
                <a:ea typeface="Verdana" panose="020B0604030504040204" pitchFamily="34" charset="0"/>
              </a:rPr>
              <a:t>Implementation of data schemas at server with additional features of </a:t>
            </a:r>
            <a:r>
              <a:rPr lang="en-US" dirty="0" err="1" smtClean="0">
                <a:solidFill>
                  <a:srgbClr val="674D2F"/>
                </a:solidFill>
                <a:latin typeface="Verdana" panose="020B0604030504040204" pitchFamily="34" charset="0"/>
                <a:ea typeface="Verdana" panose="020B0604030504040204" pitchFamily="34" charset="0"/>
              </a:rPr>
              <a:t>blockchain</a:t>
            </a:r>
            <a:r>
              <a:rPr lang="en-US" dirty="0" smtClean="0">
                <a:solidFill>
                  <a:srgbClr val="674D2F"/>
                </a:solidFill>
                <a:latin typeface="Verdana" panose="020B0604030504040204" pitchFamily="34" charset="0"/>
                <a:ea typeface="Verdana" panose="020B0604030504040204" pitchFamily="34" charset="0"/>
              </a:rPr>
              <a:t> by storing hash values. Comparing better alternatives for this implementation either using No-SQL (Firebase/MongoDB) or Relational SQL (</a:t>
            </a:r>
            <a:r>
              <a:rPr lang="en-US" dirty="0" err="1" smtClean="0">
                <a:solidFill>
                  <a:srgbClr val="674D2F"/>
                </a:solidFill>
                <a:latin typeface="Verdana" panose="020B0604030504040204" pitchFamily="34" charset="0"/>
                <a:ea typeface="Verdana" panose="020B0604030504040204" pitchFamily="34" charset="0"/>
              </a:rPr>
              <a:t>Supabase</a:t>
            </a:r>
            <a:r>
              <a:rPr lang="en-US" dirty="0" smtClean="0">
                <a:solidFill>
                  <a:srgbClr val="674D2F"/>
                </a:solidFill>
                <a:latin typeface="Verdana" panose="020B0604030504040204" pitchFamily="34" charset="0"/>
                <a:ea typeface="Verdana" panose="020B0604030504040204" pitchFamily="34" charset="0"/>
              </a:rPr>
              <a:t>/MySQL/Sqlite3).</a:t>
            </a:r>
            <a:endParaRPr lang="en-US" i="0" dirty="0" smtClean="0">
              <a:solidFill>
                <a:srgbClr val="674D2F"/>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033887636"/>
      </p:ext>
    </p:extLst>
  </p:cSld>
  <p:clrMapOvr>
    <a:masterClrMapping/>
  </p:clrMapOvr>
  <p:transition spd="slow">
    <p:push/>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7343" y="257856"/>
            <a:ext cx="874258" cy="874258"/>
          </a:xfrm>
          <a:prstGeom prst="rect">
            <a:avLst/>
          </a:prstGeom>
        </p:spPr>
      </p:pic>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1567543" y="371819"/>
            <a:ext cx="2656114"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Reference</a:t>
            </a:r>
            <a:endParaRPr lang="en-US" sz="3600" dirty="0">
              <a:solidFill>
                <a:srgbClr val="D9C39E"/>
              </a:solidFill>
              <a:latin typeface="Verdana" panose="020B0604030504040204" pitchFamily="34" charset="0"/>
              <a:ea typeface="Verdana" panose="020B0604030504040204" pitchFamily="34" charset="0"/>
            </a:endParaRPr>
          </a:p>
        </p:txBody>
      </p:sp>
      <p:sp>
        <p:nvSpPr>
          <p:cNvPr id="33" name="TextBox 32"/>
          <p:cNvSpPr txBox="1"/>
          <p:nvPr/>
        </p:nvSpPr>
        <p:spPr>
          <a:xfrm>
            <a:off x="497343" y="1463792"/>
            <a:ext cx="11466057" cy="4801314"/>
          </a:xfrm>
          <a:prstGeom prst="rect">
            <a:avLst/>
          </a:prstGeom>
          <a:noFill/>
        </p:spPr>
        <p:txBody>
          <a:bodyPr wrap="square" rtlCol="0">
            <a:spAutoFit/>
          </a:bodyPr>
          <a:lstStyle/>
          <a:p>
            <a:r>
              <a:rPr lang="en-US" b="1" dirty="0" smtClean="0">
                <a:solidFill>
                  <a:srgbClr val="674D2F"/>
                </a:solidFill>
                <a:latin typeface="Verdana" panose="020B0604030504040204" pitchFamily="34" charset="0"/>
                <a:ea typeface="Verdana" panose="020B0604030504040204" pitchFamily="34" charset="0"/>
              </a:rPr>
              <a:t>[1</a:t>
            </a:r>
            <a:r>
              <a:rPr lang="en-US" b="1" dirty="0">
                <a:solidFill>
                  <a:srgbClr val="674D2F"/>
                </a:solidFill>
                <a:latin typeface="Verdana" panose="020B0604030504040204" pitchFamily="34" charset="0"/>
                <a:ea typeface="Verdana" panose="020B0604030504040204" pitchFamily="34" charset="0"/>
              </a:rPr>
              <a:t>]</a:t>
            </a:r>
            <a:r>
              <a:rPr lang="en-US" b="1" dirty="0" smtClean="0">
                <a:solidFill>
                  <a:srgbClr val="674D2F"/>
                </a:solidFill>
                <a:latin typeface="Verdana" panose="020B0604030504040204" pitchFamily="34" charset="0"/>
                <a:ea typeface="Verdana" panose="020B0604030504040204" pitchFamily="34" charset="0"/>
              </a:rPr>
              <a:t> </a:t>
            </a:r>
            <a:r>
              <a:rPr lang="en-US" dirty="0" err="1" smtClean="0">
                <a:solidFill>
                  <a:srgbClr val="674D2F"/>
                </a:solidFill>
                <a:latin typeface="Verdana" panose="020B0604030504040204" pitchFamily="34" charset="0"/>
                <a:ea typeface="Verdana" panose="020B0604030504040204" pitchFamily="34" charset="0"/>
              </a:rPr>
              <a:t>Yeuan-Kuen</a:t>
            </a:r>
            <a:r>
              <a:rPr lang="en-US" dirty="0" smtClean="0">
                <a:solidFill>
                  <a:srgbClr val="674D2F"/>
                </a:solidFill>
                <a:latin typeface="Verdana" panose="020B0604030504040204" pitchFamily="34" charset="0"/>
                <a:ea typeface="Verdana" panose="020B0604030504040204" pitchFamily="34" charset="0"/>
              </a:rPr>
              <a:t> Lee, Graeme Bell, Shih-Yu Huang, Ran-</a:t>
            </a:r>
            <a:r>
              <a:rPr lang="en-US" dirty="0" err="1" smtClean="0">
                <a:solidFill>
                  <a:srgbClr val="674D2F"/>
                </a:solidFill>
                <a:latin typeface="Verdana" panose="020B0604030504040204" pitchFamily="34" charset="0"/>
                <a:ea typeface="Verdana" panose="020B0604030504040204" pitchFamily="34" charset="0"/>
              </a:rPr>
              <a:t>Zan</a:t>
            </a:r>
            <a:r>
              <a:rPr lang="en-US" dirty="0" smtClean="0">
                <a:solidFill>
                  <a:srgbClr val="674D2F"/>
                </a:solidFill>
                <a:latin typeface="Verdana" panose="020B0604030504040204" pitchFamily="34" charset="0"/>
                <a:ea typeface="Verdana" panose="020B0604030504040204" pitchFamily="34" charset="0"/>
              </a:rPr>
              <a:t> Wang, and </a:t>
            </a:r>
            <a:r>
              <a:rPr lang="en-US" dirty="0" err="1" smtClean="0">
                <a:solidFill>
                  <a:srgbClr val="674D2F"/>
                </a:solidFill>
                <a:latin typeface="Verdana" panose="020B0604030504040204" pitchFamily="34" charset="0"/>
                <a:ea typeface="Verdana" panose="020B0604030504040204" pitchFamily="34" charset="0"/>
              </a:rPr>
              <a:t>Shyong</a:t>
            </a:r>
            <a:r>
              <a:rPr lang="en-US" dirty="0" smtClean="0">
                <a:solidFill>
                  <a:srgbClr val="674D2F"/>
                </a:solidFill>
                <a:latin typeface="Verdana" panose="020B0604030504040204" pitchFamily="34" charset="0"/>
                <a:ea typeface="Verdana" panose="020B0604030504040204" pitchFamily="34" charset="0"/>
              </a:rPr>
              <a:t>-Jian </a:t>
            </a:r>
            <a:r>
              <a:rPr lang="en-US" dirty="0" err="1" smtClean="0">
                <a:solidFill>
                  <a:srgbClr val="674D2F"/>
                </a:solidFill>
                <a:latin typeface="Verdana" panose="020B0604030504040204" pitchFamily="34" charset="0"/>
                <a:ea typeface="Verdana" panose="020B0604030504040204" pitchFamily="34" charset="0"/>
              </a:rPr>
              <a:t>Shyu</a:t>
            </a:r>
            <a:r>
              <a:rPr lang="en-US" dirty="0" smtClean="0">
                <a:solidFill>
                  <a:srgbClr val="674D2F"/>
                </a:solidFill>
                <a:latin typeface="Verdana" panose="020B0604030504040204" pitchFamily="34" charset="0"/>
                <a:ea typeface="Verdana" panose="020B0604030504040204" pitchFamily="34" charset="0"/>
              </a:rPr>
              <a:t>: “</a:t>
            </a:r>
            <a:r>
              <a:rPr lang="en-US" i="1" dirty="0" smtClean="0">
                <a:solidFill>
                  <a:srgbClr val="987146"/>
                </a:solidFill>
                <a:latin typeface="Verdana" panose="020B0604030504040204" pitchFamily="34" charset="0"/>
                <a:ea typeface="Verdana" panose="020B0604030504040204" pitchFamily="34" charset="0"/>
              </a:rPr>
              <a:t>An Advanced Least-Significant-Bit Embedding Scheme for </a:t>
            </a:r>
            <a:r>
              <a:rPr lang="en-US" i="1" dirty="0" err="1" smtClean="0">
                <a:solidFill>
                  <a:srgbClr val="987146"/>
                </a:solidFill>
                <a:latin typeface="Verdana" panose="020B0604030504040204" pitchFamily="34" charset="0"/>
                <a:ea typeface="Verdana" panose="020B0604030504040204" pitchFamily="34" charset="0"/>
              </a:rPr>
              <a:t>Steganographic</a:t>
            </a:r>
            <a:r>
              <a:rPr lang="en-US" i="1" dirty="0" smtClean="0">
                <a:solidFill>
                  <a:srgbClr val="987146"/>
                </a:solidFill>
                <a:latin typeface="Verdana" panose="020B0604030504040204" pitchFamily="34" charset="0"/>
                <a:ea typeface="Verdana" panose="020B0604030504040204" pitchFamily="34" charset="0"/>
              </a:rPr>
              <a:t> Encoding</a:t>
            </a:r>
            <a:r>
              <a:rPr lang="en-US" dirty="0" smtClean="0">
                <a:solidFill>
                  <a:srgbClr val="674D2F"/>
                </a:solidFill>
                <a:latin typeface="Verdana" panose="020B0604030504040204" pitchFamily="34" charset="0"/>
                <a:ea typeface="Verdana" panose="020B0604030504040204" pitchFamily="34" charset="0"/>
              </a:rPr>
              <a:t>”, 2009.</a:t>
            </a:r>
          </a:p>
          <a:p>
            <a:endParaRPr lang="en-US" dirty="0" smtClean="0">
              <a:solidFill>
                <a:srgbClr val="674D2F"/>
              </a:solidFill>
              <a:latin typeface="Verdana" panose="020B0604030504040204" pitchFamily="34" charset="0"/>
              <a:ea typeface="Verdana" panose="020B0604030504040204" pitchFamily="34" charset="0"/>
            </a:endParaRPr>
          </a:p>
          <a:p>
            <a:r>
              <a:rPr lang="en-US" b="1" dirty="0" smtClean="0">
                <a:solidFill>
                  <a:srgbClr val="674D2F"/>
                </a:solidFill>
                <a:latin typeface="Verdana" panose="020B0604030504040204" pitchFamily="34" charset="0"/>
                <a:ea typeface="Verdana" panose="020B0604030504040204" pitchFamily="34" charset="0"/>
              </a:rPr>
              <a:t>[2</a:t>
            </a:r>
            <a:r>
              <a:rPr lang="en-US" b="1" dirty="0">
                <a:solidFill>
                  <a:srgbClr val="674D2F"/>
                </a:solidFill>
                <a:latin typeface="Verdana" panose="020B0604030504040204" pitchFamily="34" charset="0"/>
                <a:ea typeface="Verdana" panose="020B0604030504040204" pitchFamily="34" charset="0"/>
              </a:rPr>
              <a:t>]</a:t>
            </a:r>
            <a:r>
              <a:rPr lang="en-US" b="1" dirty="0" smtClean="0">
                <a:solidFill>
                  <a:srgbClr val="674D2F"/>
                </a:solidFill>
                <a:latin typeface="Verdana" panose="020B0604030504040204" pitchFamily="34" charset="0"/>
                <a:ea typeface="Verdana" panose="020B0604030504040204" pitchFamily="34" charset="0"/>
              </a:rPr>
              <a:t> “</a:t>
            </a:r>
            <a:r>
              <a:rPr lang="en-US" i="1" dirty="0" smtClean="0">
                <a:solidFill>
                  <a:srgbClr val="987146"/>
                </a:solidFill>
                <a:latin typeface="Verdana" panose="020B0604030504040204" pitchFamily="34" charset="0"/>
                <a:ea typeface="Verdana" panose="020B0604030504040204" pitchFamily="34" charset="0"/>
              </a:rPr>
              <a:t>Applied Cryptography Protocols, Algorithms, and Source Code in C</a:t>
            </a:r>
            <a:r>
              <a:rPr lang="en-US" dirty="0" smtClean="0">
                <a:solidFill>
                  <a:srgbClr val="674D2F"/>
                </a:solidFill>
                <a:latin typeface="Verdana" panose="020B0604030504040204" pitchFamily="34" charset="0"/>
                <a:ea typeface="Verdana" panose="020B0604030504040204" pitchFamily="34" charset="0"/>
              </a:rPr>
              <a:t>”, A book by Bruce </a:t>
            </a:r>
            <a:r>
              <a:rPr lang="en-US" dirty="0" err="1" smtClean="0">
                <a:solidFill>
                  <a:srgbClr val="674D2F"/>
                </a:solidFill>
                <a:latin typeface="Verdana" panose="020B0604030504040204" pitchFamily="34" charset="0"/>
                <a:ea typeface="Verdana" panose="020B0604030504040204" pitchFamily="34" charset="0"/>
              </a:rPr>
              <a:t>Schneier</a:t>
            </a:r>
            <a:r>
              <a:rPr lang="en-US" dirty="0" smtClean="0">
                <a:solidFill>
                  <a:srgbClr val="674D2F"/>
                </a:solidFill>
                <a:latin typeface="Verdana" panose="020B0604030504040204" pitchFamily="34" charset="0"/>
                <a:ea typeface="Verdana" panose="020B0604030504040204" pitchFamily="34" charset="0"/>
              </a:rPr>
              <a:t>.</a:t>
            </a:r>
          </a:p>
          <a:p>
            <a:endParaRPr lang="en-US" dirty="0" smtClean="0">
              <a:solidFill>
                <a:srgbClr val="674D2F"/>
              </a:solidFill>
              <a:latin typeface="Verdana" panose="020B0604030504040204" pitchFamily="34" charset="0"/>
              <a:ea typeface="Verdana" panose="020B0604030504040204" pitchFamily="34" charset="0"/>
            </a:endParaRPr>
          </a:p>
          <a:p>
            <a:r>
              <a:rPr lang="en-US" b="1" dirty="0" smtClean="0">
                <a:solidFill>
                  <a:srgbClr val="674D2F"/>
                </a:solidFill>
                <a:latin typeface="Verdana" panose="020B0604030504040204" pitchFamily="34" charset="0"/>
                <a:ea typeface="Verdana" panose="020B0604030504040204" pitchFamily="34" charset="0"/>
              </a:rPr>
              <a:t>[3</a:t>
            </a:r>
            <a:r>
              <a:rPr lang="en-US" b="1" dirty="0">
                <a:solidFill>
                  <a:srgbClr val="674D2F"/>
                </a:solidFill>
                <a:latin typeface="Verdana" panose="020B0604030504040204" pitchFamily="34" charset="0"/>
                <a:ea typeface="Verdana" panose="020B0604030504040204" pitchFamily="34" charset="0"/>
              </a:rPr>
              <a:t>]</a:t>
            </a:r>
            <a:r>
              <a:rPr lang="en-US" b="1" dirty="0" smtClean="0">
                <a:solidFill>
                  <a:srgbClr val="674D2F"/>
                </a:solidFill>
                <a:latin typeface="Verdana" panose="020B0604030504040204" pitchFamily="34" charset="0"/>
                <a:ea typeface="Verdana" panose="020B0604030504040204" pitchFamily="34" charset="0"/>
              </a:rPr>
              <a:t> </a:t>
            </a:r>
            <a:r>
              <a:rPr lang="en-US" dirty="0" smtClean="0">
                <a:solidFill>
                  <a:srgbClr val="674D2F"/>
                </a:solidFill>
                <a:latin typeface="Verdana" panose="020B0604030504040204" pitchFamily="34" charset="0"/>
                <a:ea typeface="Verdana" panose="020B0604030504040204" pitchFamily="34" charset="0"/>
              </a:rPr>
              <a:t>H. Gilbert and M. </a:t>
            </a:r>
            <a:r>
              <a:rPr lang="en-US" dirty="0" err="1" smtClean="0">
                <a:solidFill>
                  <a:srgbClr val="674D2F"/>
                </a:solidFill>
                <a:latin typeface="Verdana" panose="020B0604030504040204" pitchFamily="34" charset="0"/>
                <a:ea typeface="Verdana" panose="020B0604030504040204" pitchFamily="34" charset="0"/>
              </a:rPr>
              <a:t>Minier</a:t>
            </a:r>
            <a:r>
              <a:rPr lang="en-US" dirty="0" smtClean="0">
                <a:solidFill>
                  <a:srgbClr val="674D2F"/>
                </a:solidFill>
                <a:latin typeface="Verdana" panose="020B0604030504040204" pitchFamily="34" charset="0"/>
                <a:ea typeface="Verdana" panose="020B0604030504040204" pitchFamily="34" charset="0"/>
              </a:rPr>
              <a:t>, “</a:t>
            </a:r>
            <a:r>
              <a:rPr lang="en-US" i="1" dirty="0" smtClean="0">
                <a:solidFill>
                  <a:srgbClr val="987146"/>
                </a:solidFill>
                <a:latin typeface="Verdana" panose="020B0604030504040204" pitchFamily="34" charset="0"/>
                <a:ea typeface="Verdana" panose="020B0604030504040204" pitchFamily="34" charset="0"/>
              </a:rPr>
              <a:t>A collision attack on seven rounds of </a:t>
            </a:r>
            <a:r>
              <a:rPr lang="en-US" i="1" dirty="0" err="1" smtClean="0">
                <a:solidFill>
                  <a:srgbClr val="987146"/>
                </a:solidFill>
                <a:latin typeface="Verdana" panose="020B0604030504040204" pitchFamily="34" charset="0"/>
                <a:ea typeface="Verdana" panose="020B0604030504040204" pitchFamily="34" charset="0"/>
              </a:rPr>
              <a:t>Rijndael</a:t>
            </a:r>
            <a:r>
              <a:rPr lang="en-US" dirty="0" smtClean="0">
                <a:solidFill>
                  <a:srgbClr val="674D2F"/>
                </a:solidFill>
                <a:latin typeface="Verdana" panose="020B0604030504040204" pitchFamily="34" charset="0"/>
                <a:ea typeface="Verdana" panose="020B0604030504040204" pitchFamily="34" charset="0"/>
              </a:rPr>
              <a:t>”, Proceedings of the 3rd AES Candidate Conference, (2000) April: 230-241.</a:t>
            </a:r>
          </a:p>
          <a:p>
            <a:endParaRPr lang="en-US" dirty="0" smtClean="0">
              <a:solidFill>
                <a:srgbClr val="674D2F"/>
              </a:solidFill>
              <a:latin typeface="Verdana" panose="020B0604030504040204" pitchFamily="34" charset="0"/>
              <a:ea typeface="Verdana" panose="020B0604030504040204" pitchFamily="34" charset="0"/>
            </a:endParaRPr>
          </a:p>
          <a:p>
            <a:r>
              <a:rPr lang="en-US" b="1" dirty="0" smtClean="0">
                <a:solidFill>
                  <a:srgbClr val="674D2F"/>
                </a:solidFill>
                <a:latin typeface="Verdana" panose="020B0604030504040204" pitchFamily="34" charset="0"/>
                <a:ea typeface="Verdana" panose="020B0604030504040204" pitchFamily="34" charset="0"/>
              </a:rPr>
              <a:t>[4</a:t>
            </a:r>
            <a:r>
              <a:rPr lang="en-US" b="1" dirty="0">
                <a:solidFill>
                  <a:srgbClr val="674D2F"/>
                </a:solidFill>
                <a:latin typeface="Verdana" panose="020B0604030504040204" pitchFamily="34" charset="0"/>
                <a:ea typeface="Verdana" panose="020B0604030504040204" pitchFamily="34" charset="0"/>
              </a:rPr>
              <a:t>]</a:t>
            </a:r>
            <a:r>
              <a:rPr lang="en-US" dirty="0" smtClean="0">
                <a:solidFill>
                  <a:srgbClr val="674D2F"/>
                </a:solidFill>
                <a:latin typeface="Verdana" panose="020B0604030504040204" pitchFamily="34" charset="0"/>
                <a:ea typeface="Verdana" panose="020B0604030504040204" pitchFamily="34" charset="0"/>
              </a:rPr>
              <a:t> B. </a:t>
            </a:r>
            <a:r>
              <a:rPr lang="en-US" dirty="0" err="1" smtClean="0">
                <a:solidFill>
                  <a:srgbClr val="674D2F"/>
                </a:solidFill>
                <a:latin typeface="Verdana" panose="020B0604030504040204" pitchFamily="34" charset="0"/>
                <a:ea typeface="Verdana" panose="020B0604030504040204" pitchFamily="34" charset="0"/>
              </a:rPr>
              <a:t>Schneier</a:t>
            </a:r>
            <a:r>
              <a:rPr lang="en-US" dirty="0" smtClean="0">
                <a:solidFill>
                  <a:srgbClr val="674D2F"/>
                </a:solidFill>
                <a:latin typeface="Verdana" panose="020B0604030504040204" pitchFamily="34" charset="0"/>
                <a:ea typeface="Verdana" panose="020B0604030504040204" pitchFamily="34" charset="0"/>
              </a:rPr>
              <a:t>, “</a:t>
            </a:r>
            <a:r>
              <a:rPr lang="en-US" i="1" dirty="0" smtClean="0">
                <a:solidFill>
                  <a:srgbClr val="987146"/>
                </a:solidFill>
                <a:latin typeface="Verdana" panose="020B0604030504040204" pitchFamily="34" charset="0"/>
                <a:ea typeface="Verdana" panose="020B0604030504040204" pitchFamily="34" charset="0"/>
              </a:rPr>
              <a:t>The GOST Encryption Algorithm</a:t>
            </a:r>
            <a:r>
              <a:rPr lang="en-US" dirty="0" smtClean="0">
                <a:solidFill>
                  <a:srgbClr val="674D2F"/>
                </a:solidFill>
                <a:latin typeface="Verdana" panose="020B0604030504040204" pitchFamily="34" charset="0"/>
                <a:ea typeface="Verdana" panose="020B0604030504040204" pitchFamily="34" charset="0"/>
              </a:rPr>
              <a:t>”, Dr. Dobb’s Journal, v.20, n. 1, (1995) January: 123-124.</a:t>
            </a:r>
          </a:p>
          <a:p>
            <a:endParaRPr lang="en-US" dirty="0" smtClean="0">
              <a:solidFill>
                <a:srgbClr val="674D2F"/>
              </a:solidFill>
              <a:latin typeface="Verdana" panose="020B0604030504040204" pitchFamily="34" charset="0"/>
              <a:ea typeface="Verdana" panose="020B0604030504040204" pitchFamily="34" charset="0"/>
            </a:endParaRPr>
          </a:p>
          <a:p>
            <a:r>
              <a:rPr lang="en-US" b="1" dirty="0" smtClean="0">
                <a:solidFill>
                  <a:srgbClr val="674D2F"/>
                </a:solidFill>
                <a:latin typeface="Verdana" panose="020B0604030504040204" pitchFamily="34" charset="0"/>
                <a:ea typeface="Verdana" panose="020B0604030504040204" pitchFamily="34" charset="0"/>
              </a:rPr>
              <a:t>[5] </a:t>
            </a:r>
            <a:r>
              <a:rPr lang="en-US" dirty="0" smtClean="0">
                <a:solidFill>
                  <a:srgbClr val="674D2F"/>
                </a:solidFill>
                <a:latin typeface="Verdana" panose="020B0604030504040204" pitchFamily="34" charset="0"/>
                <a:ea typeface="Verdana" panose="020B0604030504040204" pitchFamily="34" charset="0"/>
              </a:rPr>
              <a:t>"</a:t>
            </a:r>
            <a:r>
              <a:rPr lang="en-US" i="1" dirty="0" smtClean="0">
                <a:solidFill>
                  <a:srgbClr val="987146"/>
                </a:solidFill>
                <a:latin typeface="Verdana" panose="020B0604030504040204" pitchFamily="34" charset="0"/>
                <a:ea typeface="Verdana" panose="020B0604030504040204" pitchFamily="34" charset="0"/>
              </a:rPr>
              <a:t>Data security using 512 bits symmetric key based cryptography in cloud computing system</a:t>
            </a:r>
            <a:r>
              <a:rPr lang="en-US" dirty="0" smtClean="0">
                <a:solidFill>
                  <a:srgbClr val="674D2F"/>
                </a:solidFill>
                <a:latin typeface="Verdana" panose="020B0604030504040204" pitchFamily="34" charset="0"/>
                <a:ea typeface="Verdana" panose="020B0604030504040204" pitchFamily="34" charset="0"/>
              </a:rPr>
              <a:t>", </a:t>
            </a:r>
            <a:r>
              <a:rPr lang="en-US" dirty="0" err="1" smtClean="0">
                <a:solidFill>
                  <a:srgbClr val="674D2F"/>
                </a:solidFill>
                <a:latin typeface="Verdana" panose="020B0604030504040204" pitchFamily="34" charset="0"/>
                <a:ea typeface="Verdana" panose="020B0604030504040204" pitchFamily="34" charset="0"/>
              </a:rPr>
              <a:t>Bijoy</a:t>
            </a:r>
            <a:r>
              <a:rPr lang="en-US" dirty="0" smtClean="0">
                <a:solidFill>
                  <a:srgbClr val="674D2F"/>
                </a:solidFill>
                <a:latin typeface="Verdana" panose="020B0604030504040204" pitchFamily="34" charset="0"/>
                <a:ea typeface="Verdana" panose="020B0604030504040204" pitchFamily="34" charset="0"/>
              </a:rPr>
              <a:t> Kumar Mandal, </a:t>
            </a:r>
            <a:r>
              <a:rPr lang="en-US" dirty="0" err="1" smtClean="0">
                <a:solidFill>
                  <a:srgbClr val="674D2F"/>
                </a:solidFill>
                <a:latin typeface="Verdana" panose="020B0604030504040204" pitchFamily="34" charset="0"/>
                <a:ea typeface="Verdana" panose="020B0604030504040204" pitchFamily="34" charset="0"/>
              </a:rPr>
              <a:t>Debnath</a:t>
            </a:r>
            <a:r>
              <a:rPr lang="en-US" dirty="0" smtClean="0">
                <a:solidFill>
                  <a:srgbClr val="674D2F"/>
                </a:solidFill>
                <a:latin typeface="Verdana" panose="020B0604030504040204" pitchFamily="34" charset="0"/>
                <a:ea typeface="Verdana" panose="020B0604030504040204" pitchFamily="34" charset="0"/>
              </a:rPr>
              <a:t> Bhattacharyya and Xiao-</a:t>
            </a:r>
            <a:r>
              <a:rPr lang="en-US" dirty="0" err="1" smtClean="0">
                <a:solidFill>
                  <a:srgbClr val="674D2F"/>
                </a:solidFill>
                <a:latin typeface="Verdana" panose="020B0604030504040204" pitchFamily="34" charset="0"/>
                <a:ea typeface="Verdana" panose="020B0604030504040204" pitchFamily="34" charset="0"/>
              </a:rPr>
              <a:t>Zhi</a:t>
            </a:r>
            <a:r>
              <a:rPr lang="en-US" dirty="0" smtClean="0">
                <a:solidFill>
                  <a:srgbClr val="674D2F"/>
                </a:solidFill>
                <a:latin typeface="Verdana" panose="020B0604030504040204" pitchFamily="34" charset="0"/>
                <a:ea typeface="Verdana" panose="020B0604030504040204" pitchFamily="34" charset="0"/>
              </a:rPr>
              <a:t> Gao, (2019)</a:t>
            </a:r>
          </a:p>
          <a:p>
            <a:endParaRPr lang="en-US" dirty="0" smtClean="0">
              <a:solidFill>
                <a:srgbClr val="674D2F"/>
              </a:solidFill>
              <a:latin typeface="Verdana" panose="020B0604030504040204" pitchFamily="34" charset="0"/>
              <a:ea typeface="Verdana" panose="020B0604030504040204" pitchFamily="34" charset="0"/>
            </a:endParaRPr>
          </a:p>
          <a:p>
            <a:r>
              <a:rPr lang="en-US" b="1" dirty="0" smtClean="0">
                <a:solidFill>
                  <a:srgbClr val="674D2F"/>
                </a:solidFill>
                <a:latin typeface="Verdana" panose="020B0604030504040204" pitchFamily="34" charset="0"/>
                <a:ea typeface="Verdana" panose="020B0604030504040204" pitchFamily="34" charset="0"/>
              </a:rPr>
              <a:t>[6] “</a:t>
            </a:r>
            <a:r>
              <a:rPr lang="en-US" i="1" dirty="0" smtClean="0">
                <a:solidFill>
                  <a:srgbClr val="987146"/>
                </a:solidFill>
                <a:latin typeface="Verdana" panose="020B0604030504040204" pitchFamily="34" charset="0"/>
                <a:ea typeface="Verdana" panose="020B0604030504040204" pitchFamily="34" charset="0"/>
              </a:rPr>
              <a:t>Efficient High-Performance FPGA-</a:t>
            </a:r>
            <a:r>
              <a:rPr lang="en-US" i="1" dirty="0" err="1" smtClean="0">
                <a:solidFill>
                  <a:srgbClr val="987146"/>
                </a:solidFill>
                <a:latin typeface="Verdana" panose="020B0604030504040204" pitchFamily="34" charset="0"/>
                <a:ea typeface="Verdana" panose="020B0604030504040204" pitchFamily="34" charset="0"/>
              </a:rPr>
              <a:t>Redis</a:t>
            </a:r>
            <a:r>
              <a:rPr lang="en-US" i="1" dirty="0" smtClean="0">
                <a:solidFill>
                  <a:srgbClr val="987146"/>
                </a:solidFill>
                <a:latin typeface="Verdana" panose="020B0604030504040204" pitchFamily="34" charset="0"/>
                <a:ea typeface="Verdana" panose="020B0604030504040204" pitchFamily="34" charset="0"/>
              </a:rPr>
              <a:t> Hybrid NoSQL Caching System for </a:t>
            </a:r>
            <a:r>
              <a:rPr lang="en-US" i="1" dirty="0" err="1" smtClean="0">
                <a:solidFill>
                  <a:srgbClr val="987146"/>
                </a:solidFill>
                <a:latin typeface="Verdana" panose="020B0604030504040204" pitchFamily="34" charset="0"/>
                <a:ea typeface="Verdana" panose="020B0604030504040204" pitchFamily="34" charset="0"/>
              </a:rPr>
              <a:t>Blockchain</a:t>
            </a:r>
            <a:r>
              <a:rPr lang="en-US" i="1" dirty="0" smtClean="0">
                <a:solidFill>
                  <a:srgbClr val="987146"/>
                </a:solidFill>
                <a:latin typeface="Verdana" panose="020B0604030504040204" pitchFamily="34" charset="0"/>
                <a:ea typeface="Verdana" panose="020B0604030504040204" pitchFamily="34" charset="0"/>
              </a:rPr>
              <a:t> Scalability</a:t>
            </a:r>
            <a:r>
              <a:rPr lang="en-US" dirty="0" smtClean="0">
                <a:solidFill>
                  <a:srgbClr val="674D2F"/>
                </a:solidFill>
                <a:latin typeface="Verdana" panose="020B0604030504040204" pitchFamily="34" charset="0"/>
                <a:ea typeface="Verdana" panose="020B0604030504040204" pitchFamily="34" charset="0"/>
              </a:rPr>
              <a:t>”, </a:t>
            </a:r>
            <a:r>
              <a:rPr lang="en-US" dirty="0" err="1" smtClean="0">
                <a:solidFill>
                  <a:srgbClr val="674D2F"/>
                </a:solidFill>
                <a:latin typeface="Verdana" panose="020B0604030504040204" pitchFamily="34" charset="0"/>
                <a:ea typeface="Verdana" panose="020B0604030504040204" pitchFamily="34" charset="0"/>
              </a:rPr>
              <a:t>Abdurrashid</a:t>
            </a:r>
            <a:r>
              <a:rPr lang="en-US" dirty="0" smtClean="0">
                <a:solidFill>
                  <a:srgbClr val="674D2F"/>
                </a:solidFill>
                <a:latin typeface="Verdana" panose="020B0604030504040204" pitchFamily="34" charset="0"/>
                <a:ea typeface="Verdana" panose="020B0604030504040204" pitchFamily="34" charset="0"/>
              </a:rPr>
              <a:t> </a:t>
            </a:r>
            <a:r>
              <a:rPr lang="en-US" dirty="0" err="1" smtClean="0">
                <a:solidFill>
                  <a:srgbClr val="674D2F"/>
                </a:solidFill>
                <a:latin typeface="Verdana" panose="020B0604030504040204" pitchFamily="34" charset="0"/>
                <a:ea typeface="Verdana" panose="020B0604030504040204" pitchFamily="34" charset="0"/>
              </a:rPr>
              <a:t>IbrahimSankaMehdi</a:t>
            </a:r>
            <a:r>
              <a:rPr lang="en-US" dirty="0" smtClean="0">
                <a:solidFill>
                  <a:srgbClr val="674D2F"/>
                </a:solidFill>
                <a:latin typeface="Verdana" panose="020B0604030504040204" pitchFamily="34" charset="0"/>
                <a:ea typeface="Verdana" panose="020B0604030504040204" pitchFamily="34" charset="0"/>
              </a:rPr>
              <a:t> Hasan Chowdhury Ray </a:t>
            </a:r>
            <a:r>
              <a:rPr lang="en-US" dirty="0" err="1" smtClean="0">
                <a:solidFill>
                  <a:srgbClr val="674D2F"/>
                </a:solidFill>
                <a:latin typeface="Verdana" panose="020B0604030504040204" pitchFamily="34" charset="0"/>
                <a:ea typeface="Verdana" panose="020B0604030504040204" pitchFamily="34" charset="0"/>
              </a:rPr>
              <a:t>C.C.Cheung</a:t>
            </a:r>
            <a:r>
              <a:rPr lang="en-US" dirty="0" smtClean="0">
                <a:solidFill>
                  <a:srgbClr val="674D2F"/>
                </a:solidFill>
                <a:latin typeface="Verdana" panose="020B0604030504040204" pitchFamily="34" charset="0"/>
                <a:ea typeface="Verdana" panose="020B0604030504040204" pitchFamily="34" charset="0"/>
              </a:rPr>
              <a:t>, 2021.</a:t>
            </a:r>
            <a:endParaRPr lang="en-US" dirty="0">
              <a:solidFill>
                <a:srgbClr val="674D2F"/>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543712789"/>
      </p:ext>
    </p:extLst>
  </p:cSld>
  <p:clrMapOvr>
    <a:masterClrMapping/>
  </p:clrMapOvr>
  <p:transition spd="slow">
    <p:push/>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7343" y="257856"/>
            <a:ext cx="874258" cy="874258"/>
          </a:xfrm>
          <a:prstGeom prst="rect">
            <a:avLst/>
          </a:prstGeom>
        </p:spPr>
      </p:pic>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1567543" y="371819"/>
            <a:ext cx="2656114"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Reference</a:t>
            </a:r>
            <a:endParaRPr lang="en-US" sz="3600" dirty="0">
              <a:solidFill>
                <a:srgbClr val="D9C39E"/>
              </a:solidFill>
              <a:latin typeface="Verdana" panose="020B0604030504040204" pitchFamily="34" charset="0"/>
              <a:ea typeface="Verdana" panose="020B0604030504040204" pitchFamily="34" charset="0"/>
            </a:endParaRPr>
          </a:p>
        </p:txBody>
      </p:sp>
      <p:sp>
        <p:nvSpPr>
          <p:cNvPr id="33" name="TextBox 32"/>
          <p:cNvSpPr txBox="1"/>
          <p:nvPr/>
        </p:nvSpPr>
        <p:spPr>
          <a:xfrm>
            <a:off x="497343" y="1469570"/>
            <a:ext cx="11259228" cy="4216539"/>
          </a:xfrm>
          <a:prstGeom prst="rect">
            <a:avLst/>
          </a:prstGeom>
          <a:noFill/>
        </p:spPr>
        <p:txBody>
          <a:bodyPr wrap="square" rtlCol="0">
            <a:spAutoFit/>
          </a:bodyPr>
          <a:lstStyle/>
          <a:p>
            <a:r>
              <a:rPr lang="en-US" b="1" dirty="0" smtClean="0">
                <a:solidFill>
                  <a:srgbClr val="674D2F"/>
                </a:solidFill>
                <a:latin typeface="Verdana" panose="020B0604030504040204" pitchFamily="34" charset="0"/>
                <a:ea typeface="Verdana" panose="020B0604030504040204" pitchFamily="34" charset="0"/>
              </a:rPr>
              <a:t>[7</a:t>
            </a:r>
            <a:r>
              <a:rPr lang="en-US" b="1" dirty="0">
                <a:solidFill>
                  <a:srgbClr val="674D2F"/>
                </a:solidFill>
                <a:latin typeface="Verdana" panose="020B0604030504040204" pitchFamily="34" charset="0"/>
                <a:ea typeface="Verdana" panose="020B0604030504040204" pitchFamily="34" charset="0"/>
              </a:rPr>
              <a:t>]</a:t>
            </a:r>
            <a:r>
              <a:rPr lang="en-US" b="1" dirty="0" smtClean="0">
                <a:solidFill>
                  <a:srgbClr val="674D2F"/>
                </a:solidFill>
                <a:latin typeface="Verdana" panose="020B0604030504040204" pitchFamily="34" charset="0"/>
                <a:ea typeface="Verdana" panose="020B0604030504040204" pitchFamily="34" charset="0"/>
              </a:rPr>
              <a:t> “</a:t>
            </a:r>
            <a:r>
              <a:rPr lang="en-US" i="1" dirty="0" smtClean="0">
                <a:solidFill>
                  <a:srgbClr val="987146"/>
                </a:solidFill>
                <a:latin typeface="Verdana" panose="020B0604030504040204" pitchFamily="34" charset="0"/>
                <a:ea typeface="Verdana" panose="020B0604030504040204" pitchFamily="34" charset="0"/>
              </a:rPr>
              <a:t>The </a:t>
            </a:r>
            <a:r>
              <a:rPr lang="en-US" i="1" dirty="0">
                <a:solidFill>
                  <a:srgbClr val="987146"/>
                </a:solidFill>
                <a:latin typeface="Verdana" panose="020B0604030504040204" pitchFamily="34" charset="0"/>
                <a:ea typeface="Verdana" panose="020B0604030504040204" pitchFamily="34" charset="0"/>
              </a:rPr>
              <a:t>Design of </a:t>
            </a:r>
            <a:r>
              <a:rPr lang="en-US" i="1" dirty="0" err="1">
                <a:solidFill>
                  <a:srgbClr val="987146"/>
                </a:solidFill>
                <a:latin typeface="Verdana" panose="020B0604030504040204" pitchFamily="34" charset="0"/>
                <a:ea typeface="Verdana" panose="020B0604030504040204" pitchFamily="34" charset="0"/>
              </a:rPr>
              <a:t>Rijndael</a:t>
            </a:r>
            <a:r>
              <a:rPr lang="en-US" i="1" dirty="0">
                <a:solidFill>
                  <a:srgbClr val="987146"/>
                </a:solidFill>
                <a:latin typeface="Verdana" panose="020B0604030504040204" pitchFamily="34" charset="0"/>
                <a:ea typeface="Verdana" panose="020B0604030504040204" pitchFamily="34" charset="0"/>
              </a:rPr>
              <a:t> AES – The Advanced Encryption </a:t>
            </a:r>
            <a:r>
              <a:rPr lang="en-US" i="1" dirty="0" smtClean="0">
                <a:solidFill>
                  <a:srgbClr val="987146"/>
                </a:solidFill>
                <a:latin typeface="Verdana" panose="020B0604030504040204" pitchFamily="34" charset="0"/>
                <a:ea typeface="Verdana" panose="020B0604030504040204" pitchFamily="34" charset="0"/>
              </a:rPr>
              <a:t>Standard</a:t>
            </a:r>
            <a:r>
              <a:rPr lang="en-US" dirty="0" smtClean="0">
                <a:solidFill>
                  <a:srgbClr val="674D2F"/>
                </a:solidFill>
                <a:latin typeface="Verdana" panose="020B0604030504040204" pitchFamily="34" charset="0"/>
                <a:ea typeface="Verdana" panose="020B0604030504040204" pitchFamily="34" charset="0"/>
              </a:rPr>
              <a:t>”, </a:t>
            </a:r>
            <a:r>
              <a:rPr lang="en-US" dirty="0">
                <a:solidFill>
                  <a:srgbClr val="674D2F"/>
                </a:solidFill>
                <a:latin typeface="Verdana" panose="020B0604030504040204" pitchFamily="34" charset="0"/>
                <a:ea typeface="Verdana" panose="020B0604030504040204" pitchFamily="34" charset="0"/>
              </a:rPr>
              <a:t>a book by Joan </a:t>
            </a:r>
            <a:r>
              <a:rPr lang="en-US" dirty="0" err="1">
                <a:solidFill>
                  <a:srgbClr val="674D2F"/>
                </a:solidFill>
                <a:latin typeface="Verdana" panose="020B0604030504040204" pitchFamily="34" charset="0"/>
                <a:ea typeface="Verdana" panose="020B0604030504040204" pitchFamily="34" charset="0"/>
              </a:rPr>
              <a:t>Daemen</a:t>
            </a:r>
            <a:r>
              <a:rPr lang="en-US" dirty="0">
                <a:solidFill>
                  <a:srgbClr val="674D2F"/>
                </a:solidFill>
                <a:latin typeface="Verdana" panose="020B0604030504040204" pitchFamily="34" charset="0"/>
                <a:ea typeface="Verdana" panose="020B0604030504040204" pitchFamily="34" charset="0"/>
              </a:rPr>
              <a:t>, Vincent </a:t>
            </a:r>
            <a:r>
              <a:rPr lang="en-US" dirty="0" err="1">
                <a:solidFill>
                  <a:srgbClr val="674D2F"/>
                </a:solidFill>
                <a:latin typeface="Verdana" panose="020B0604030504040204" pitchFamily="34" charset="0"/>
                <a:ea typeface="Verdana" panose="020B0604030504040204" pitchFamily="34" charset="0"/>
              </a:rPr>
              <a:t>Rijmen</a:t>
            </a:r>
            <a:r>
              <a:rPr lang="en-US" dirty="0">
                <a:solidFill>
                  <a:srgbClr val="674D2F"/>
                </a:solidFill>
                <a:latin typeface="Verdana" panose="020B0604030504040204" pitchFamily="34" charset="0"/>
                <a:ea typeface="Verdana" panose="020B0604030504040204" pitchFamily="34" charset="0"/>
              </a:rPr>
              <a:t>, November 26, 2001</a:t>
            </a:r>
            <a:r>
              <a:rPr lang="en-US" dirty="0" smtClean="0">
                <a:solidFill>
                  <a:srgbClr val="674D2F"/>
                </a:solidFill>
                <a:latin typeface="Verdana" panose="020B0604030504040204" pitchFamily="34" charset="0"/>
                <a:ea typeface="Verdana" panose="020B0604030504040204" pitchFamily="34" charset="0"/>
              </a:rPr>
              <a:t>.</a:t>
            </a:r>
          </a:p>
          <a:p>
            <a:endParaRPr lang="en-US" dirty="0">
              <a:solidFill>
                <a:srgbClr val="674D2F"/>
              </a:solidFill>
              <a:latin typeface="Verdana" panose="020B0604030504040204" pitchFamily="34" charset="0"/>
              <a:ea typeface="Verdana" panose="020B0604030504040204" pitchFamily="34" charset="0"/>
            </a:endParaRPr>
          </a:p>
          <a:p>
            <a:r>
              <a:rPr lang="en-US" b="1" dirty="0" smtClean="0">
                <a:solidFill>
                  <a:srgbClr val="674D2F"/>
                </a:solidFill>
                <a:latin typeface="Verdana" panose="020B0604030504040204" pitchFamily="34" charset="0"/>
                <a:ea typeface="Verdana" panose="020B0604030504040204" pitchFamily="34" charset="0"/>
              </a:rPr>
              <a:t>[8] </a:t>
            </a:r>
            <a:r>
              <a:rPr lang="en-US" dirty="0" smtClean="0">
                <a:solidFill>
                  <a:srgbClr val="674D2F"/>
                </a:solidFill>
                <a:latin typeface="Verdana" panose="020B0604030504040204" pitchFamily="34" charset="0"/>
                <a:ea typeface="Verdana" panose="020B0604030504040204" pitchFamily="34" charset="0"/>
              </a:rPr>
              <a:t>“</a:t>
            </a:r>
            <a:r>
              <a:rPr lang="en-US" i="1" dirty="0" smtClean="0">
                <a:solidFill>
                  <a:srgbClr val="987146"/>
                </a:solidFill>
                <a:latin typeface="Verdana" panose="020B0604030504040204" pitchFamily="34" charset="0"/>
                <a:ea typeface="Verdana" panose="020B0604030504040204" pitchFamily="34" charset="0"/>
              </a:rPr>
              <a:t>AES </a:t>
            </a:r>
            <a:r>
              <a:rPr lang="en-US" i="1" dirty="0">
                <a:solidFill>
                  <a:srgbClr val="987146"/>
                </a:solidFill>
                <a:latin typeface="Verdana" panose="020B0604030504040204" pitchFamily="34" charset="0"/>
                <a:ea typeface="Verdana" panose="020B0604030504040204" pitchFamily="34" charset="0"/>
              </a:rPr>
              <a:t>512: 512-bit Advanced Encryption Standard Algorithm Design and Evaluation</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Abidalrahman</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Moh’d</a:t>
            </a:r>
            <a:r>
              <a:rPr lang="en-US" dirty="0">
                <a:solidFill>
                  <a:srgbClr val="674D2F"/>
                </a:solidFill>
                <a:latin typeface="Verdana" panose="020B0604030504040204" pitchFamily="34" charset="0"/>
                <a:ea typeface="Verdana" panose="020B0604030504040204" pitchFamily="34" charset="0"/>
              </a:rPr>
              <a:t> and </a:t>
            </a:r>
            <a:r>
              <a:rPr lang="en-US" dirty="0" err="1">
                <a:solidFill>
                  <a:srgbClr val="674D2F"/>
                </a:solidFill>
                <a:latin typeface="Verdana" panose="020B0604030504040204" pitchFamily="34" charset="0"/>
                <a:ea typeface="Verdana" panose="020B0604030504040204" pitchFamily="34" charset="0"/>
              </a:rPr>
              <a:t>Yaser</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Jararweh</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Lo’ai</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Tawalbeh</a:t>
            </a:r>
            <a:r>
              <a:rPr lang="en-US" dirty="0" smtClean="0">
                <a:solidFill>
                  <a:srgbClr val="674D2F"/>
                </a:solidFill>
                <a:latin typeface="Verdana" panose="020B0604030504040204" pitchFamily="34" charset="0"/>
                <a:ea typeface="Verdana" panose="020B0604030504040204" pitchFamily="34" charset="0"/>
              </a:rPr>
              <a:t>.</a:t>
            </a:r>
          </a:p>
          <a:p>
            <a:endParaRPr lang="en-US" dirty="0">
              <a:solidFill>
                <a:srgbClr val="674D2F"/>
              </a:solidFill>
              <a:latin typeface="Verdana" panose="020B0604030504040204" pitchFamily="34" charset="0"/>
              <a:ea typeface="Verdana" panose="020B0604030504040204" pitchFamily="34" charset="0"/>
            </a:endParaRPr>
          </a:p>
          <a:p>
            <a:r>
              <a:rPr lang="en-US" b="1" dirty="0" smtClean="0">
                <a:solidFill>
                  <a:srgbClr val="674D2F"/>
                </a:solidFill>
                <a:latin typeface="Verdana" panose="020B0604030504040204" pitchFamily="34" charset="0"/>
                <a:ea typeface="Verdana" panose="020B0604030504040204" pitchFamily="34" charset="0"/>
              </a:rPr>
              <a:t>[9] </a:t>
            </a:r>
            <a:r>
              <a:rPr lang="en-US" dirty="0" smtClean="0">
                <a:solidFill>
                  <a:srgbClr val="674D2F"/>
                </a:solidFill>
                <a:latin typeface="Verdana" panose="020B0604030504040204" pitchFamily="34" charset="0"/>
                <a:ea typeface="Verdana" panose="020B0604030504040204" pitchFamily="34" charset="0"/>
              </a:rPr>
              <a:t>“</a:t>
            </a:r>
            <a:r>
              <a:rPr lang="en-US" i="1" dirty="0" smtClean="0">
                <a:solidFill>
                  <a:srgbClr val="987146"/>
                </a:solidFill>
                <a:latin typeface="Verdana" panose="020B0604030504040204" pitchFamily="34" charset="0"/>
                <a:ea typeface="Verdana" panose="020B0604030504040204" pitchFamily="34" charset="0"/>
              </a:rPr>
              <a:t>Ease </a:t>
            </a:r>
            <a:r>
              <a:rPr lang="en-US" i="1" dirty="0">
                <a:solidFill>
                  <a:srgbClr val="987146"/>
                </a:solidFill>
                <a:latin typeface="Verdana" panose="020B0604030504040204" pitchFamily="34" charset="0"/>
                <a:ea typeface="Verdana" panose="020B0604030504040204" pitchFamily="34" charset="0"/>
              </a:rPr>
              <a:t>of Side-Channel Attack on AES-192/256 by Targeting Extreme Keys</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Antonie</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Wurcker</a:t>
            </a:r>
            <a:r>
              <a:rPr lang="en-US" dirty="0" smtClean="0">
                <a:solidFill>
                  <a:srgbClr val="674D2F"/>
                </a:solidFill>
                <a:latin typeface="Verdana" panose="020B0604030504040204" pitchFamily="34" charset="0"/>
                <a:ea typeface="Verdana" panose="020B0604030504040204" pitchFamily="34" charset="0"/>
              </a:rPr>
              <a:t>.</a:t>
            </a:r>
          </a:p>
          <a:p>
            <a:endParaRPr lang="en-US" dirty="0">
              <a:solidFill>
                <a:srgbClr val="674D2F"/>
              </a:solidFill>
              <a:latin typeface="Verdana" panose="020B0604030504040204" pitchFamily="34" charset="0"/>
              <a:ea typeface="Verdana" panose="020B0604030504040204" pitchFamily="34" charset="0"/>
            </a:endParaRPr>
          </a:p>
          <a:p>
            <a:r>
              <a:rPr lang="en-US" b="1" dirty="0" smtClean="0">
                <a:solidFill>
                  <a:srgbClr val="674D2F"/>
                </a:solidFill>
                <a:latin typeface="Verdana" panose="020B0604030504040204" pitchFamily="34" charset="0"/>
                <a:ea typeface="Verdana" panose="020B0604030504040204" pitchFamily="34" charset="0"/>
              </a:rPr>
              <a:t>[10] </a:t>
            </a:r>
            <a:r>
              <a:rPr lang="en-US" dirty="0" smtClean="0">
                <a:solidFill>
                  <a:srgbClr val="674D2F"/>
                </a:solidFill>
                <a:latin typeface="Verdana" panose="020B0604030504040204" pitchFamily="34" charset="0"/>
                <a:ea typeface="Verdana" panose="020B0604030504040204" pitchFamily="34" charset="0"/>
              </a:rPr>
              <a:t>“</a:t>
            </a:r>
            <a:r>
              <a:rPr lang="en-US" i="1" dirty="0" smtClean="0">
                <a:solidFill>
                  <a:srgbClr val="987146"/>
                </a:solidFill>
                <a:latin typeface="Verdana" panose="020B0604030504040204" pitchFamily="34" charset="0"/>
                <a:ea typeface="Verdana" panose="020B0604030504040204" pitchFamily="34" charset="0"/>
              </a:rPr>
              <a:t>Side </a:t>
            </a:r>
            <a:r>
              <a:rPr lang="en-US" i="1" dirty="0">
                <a:solidFill>
                  <a:srgbClr val="987146"/>
                </a:solidFill>
                <a:latin typeface="Verdana" panose="020B0604030504040204" pitchFamily="34" charset="0"/>
                <a:ea typeface="Verdana" panose="020B0604030504040204" pitchFamily="34" charset="0"/>
              </a:rPr>
              <a:t>Channel Power Analysis of an AES-256 Bootloader</a:t>
            </a:r>
            <a:r>
              <a:rPr lang="en-US" dirty="0">
                <a:solidFill>
                  <a:srgbClr val="674D2F"/>
                </a:solidFill>
                <a:latin typeface="Verdana" panose="020B0604030504040204" pitchFamily="34" charset="0"/>
                <a:ea typeface="Verdana" panose="020B0604030504040204" pitchFamily="34" charset="0"/>
              </a:rPr>
              <a:t>”, Colin </a:t>
            </a:r>
            <a:r>
              <a:rPr lang="en-US" dirty="0" err="1">
                <a:solidFill>
                  <a:srgbClr val="674D2F"/>
                </a:solidFill>
                <a:latin typeface="Verdana" panose="020B0604030504040204" pitchFamily="34" charset="0"/>
                <a:ea typeface="Verdana" panose="020B0604030504040204" pitchFamily="34" charset="0"/>
              </a:rPr>
              <a:t>O’Flynn</a:t>
            </a:r>
            <a:r>
              <a:rPr lang="en-US" dirty="0">
                <a:solidFill>
                  <a:srgbClr val="674D2F"/>
                </a:solidFill>
                <a:latin typeface="Verdana" panose="020B0604030504040204" pitchFamily="34" charset="0"/>
                <a:ea typeface="Verdana" panose="020B0604030504040204" pitchFamily="34" charset="0"/>
              </a:rPr>
              <a:t> and </a:t>
            </a:r>
            <a:r>
              <a:rPr lang="en-US" dirty="0" err="1">
                <a:solidFill>
                  <a:srgbClr val="674D2F"/>
                </a:solidFill>
                <a:latin typeface="Verdana" panose="020B0604030504040204" pitchFamily="34" charset="0"/>
                <a:ea typeface="Verdana" panose="020B0604030504040204" pitchFamily="34" charset="0"/>
              </a:rPr>
              <a:t>Zhizing</a:t>
            </a:r>
            <a:r>
              <a:rPr lang="en-US" dirty="0">
                <a:solidFill>
                  <a:srgbClr val="674D2F"/>
                </a:solidFill>
                <a:latin typeface="Verdana" panose="020B0604030504040204" pitchFamily="34" charset="0"/>
                <a:ea typeface="Verdana" panose="020B0604030504040204" pitchFamily="34" charset="0"/>
              </a:rPr>
              <a:t> (David) Chen</a:t>
            </a:r>
            <a:r>
              <a:rPr lang="en-US" dirty="0" smtClean="0">
                <a:solidFill>
                  <a:srgbClr val="674D2F"/>
                </a:solidFill>
                <a:latin typeface="Verdana" panose="020B0604030504040204" pitchFamily="34" charset="0"/>
                <a:ea typeface="Verdana" panose="020B0604030504040204" pitchFamily="34" charset="0"/>
              </a:rPr>
              <a:t>.</a:t>
            </a:r>
          </a:p>
          <a:p>
            <a:endParaRPr lang="en-US" dirty="0">
              <a:solidFill>
                <a:srgbClr val="674D2F"/>
              </a:solidFill>
              <a:latin typeface="Verdana" panose="020B0604030504040204" pitchFamily="34" charset="0"/>
              <a:ea typeface="Verdana" panose="020B0604030504040204" pitchFamily="34" charset="0"/>
            </a:endParaRPr>
          </a:p>
          <a:p>
            <a:r>
              <a:rPr lang="en-US" b="1" dirty="0" smtClean="0">
                <a:solidFill>
                  <a:srgbClr val="674D2F"/>
                </a:solidFill>
                <a:latin typeface="Verdana" panose="020B0604030504040204" pitchFamily="34" charset="0"/>
                <a:ea typeface="Verdana" panose="020B0604030504040204" pitchFamily="34" charset="0"/>
              </a:rPr>
              <a:t>[11] </a:t>
            </a:r>
            <a:r>
              <a:rPr lang="en-US" dirty="0" smtClean="0">
                <a:solidFill>
                  <a:srgbClr val="674D2F"/>
                </a:solidFill>
                <a:latin typeface="Verdana" panose="020B0604030504040204" pitchFamily="34" charset="0"/>
                <a:ea typeface="Verdana" panose="020B0604030504040204" pitchFamily="34" charset="0"/>
              </a:rPr>
              <a:t>"</a:t>
            </a:r>
            <a:r>
              <a:rPr lang="en-US" i="1" dirty="0" smtClean="0">
                <a:solidFill>
                  <a:srgbClr val="987146"/>
                </a:solidFill>
                <a:latin typeface="Verdana" panose="020B0604030504040204" pitchFamily="34" charset="0"/>
                <a:ea typeface="Verdana" panose="020B0604030504040204" pitchFamily="34" charset="0"/>
              </a:rPr>
              <a:t>A </a:t>
            </a:r>
            <a:r>
              <a:rPr lang="en-US" i="1" dirty="0">
                <a:solidFill>
                  <a:srgbClr val="987146"/>
                </a:solidFill>
                <a:latin typeface="Verdana" panose="020B0604030504040204" pitchFamily="34" charset="0"/>
                <a:ea typeface="Verdana" panose="020B0604030504040204" pitchFamily="34" charset="0"/>
              </a:rPr>
              <a:t>Cost analysis of AES-128 and AES-512 on Apple mobile processors</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Vatchara</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Saicheur</a:t>
            </a:r>
            <a:r>
              <a:rPr lang="en-US" dirty="0">
                <a:solidFill>
                  <a:srgbClr val="674D2F"/>
                </a:solidFill>
                <a:latin typeface="Verdana" panose="020B0604030504040204" pitchFamily="34" charset="0"/>
                <a:ea typeface="Verdana" panose="020B0604030504040204" pitchFamily="34" charset="0"/>
              </a:rPr>
              <a:t> and </a:t>
            </a:r>
            <a:r>
              <a:rPr lang="en-US" dirty="0" err="1">
                <a:solidFill>
                  <a:srgbClr val="674D2F"/>
                </a:solidFill>
                <a:latin typeface="Verdana" panose="020B0604030504040204" pitchFamily="34" charset="0"/>
                <a:ea typeface="Verdana" panose="020B0604030504040204" pitchFamily="34" charset="0"/>
              </a:rPr>
              <a:t>Krerk</a:t>
            </a:r>
            <a:r>
              <a:rPr lang="en-US" dirty="0">
                <a:solidFill>
                  <a:srgbClr val="674D2F"/>
                </a:solidFill>
                <a:latin typeface="Verdana" panose="020B0604030504040204" pitchFamily="34" charset="0"/>
                <a:ea typeface="Verdana" panose="020B0604030504040204" pitchFamily="34" charset="0"/>
              </a:rPr>
              <a:t> </a:t>
            </a:r>
            <a:r>
              <a:rPr lang="en-US" dirty="0" err="1">
                <a:solidFill>
                  <a:srgbClr val="674D2F"/>
                </a:solidFill>
                <a:latin typeface="Verdana" panose="020B0604030504040204" pitchFamily="34" charset="0"/>
                <a:ea typeface="Verdana" panose="020B0604030504040204" pitchFamily="34" charset="0"/>
              </a:rPr>
              <a:t>Piromsopa</a:t>
            </a:r>
            <a:endParaRPr lang="en-US" dirty="0">
              <a:solidFill>
                <a:srgbClr val="674D2F"/>
              </a:solidFill>
              <a:latin typeface="Verdana" panose="020B0604030504040204" pitchFamily="34" charset="0"/>
              <a:ea typeface="Verdana" panose="020B0604030504040204" pitchFamily="34" charset="0"/>
            </a:endParaRPr>
          </a:p>
          <a:p>
            <a:endParaRPr lang="en-US" sz="1600" dirty="0">
              <a:solidFill>
                <a:srgbClr val="674D2F"/>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722937377"/>
      </p:ext>
    </p:extLst>
  </p:cSld>
  <p:clrMapOvr>
    <a:masterClrMapping/>
  </p:clrMapOvr>
  <p:transition spd="slow">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9286" y="934596"/>
            <a:ext cx="3029655" cy="3574045"/>
          </a:xfrm>
          <a:prstGeom prst="rect">
            <a:avLst/>
          </a:prstGeom>
        </p:spPr>
      </p:pic>
      <p:sp>
        <p:nvSpPr>
          <p:cNvPr id="27" name="TextBox 26"/>
          <p:cNvSpPr txBox="1"/>
          <p:nvPr/>
        </p:nvSpPr>
        <p:spPr>
          <a:xfrm>
            <a:off x="906176" y="5158806"/>
            <a:ext cx="5037424" cy="1015663"/>
          </a:xfrm>
          <a:prstGeom prst="rect">
            <a:avLst/>
          </a:prstGeom>
          <a:noFill/>
        </p:spPr>
        <p:txBody>
          <a:bodyPr wrap="square" rtlCol="0">
            <a:spAutoFit/>
          </a:bodyPr>
          <a:lstStyle/>
          <a:p>
            <a:pPr algn="ctr"/>
            <a:r>
              <a:rPr lang="en-US" sz="6000" dirty="0" smtClean="0">
                <a:solidFill>
                  <a:srgbClr val="8D5C16"/>
                </a:solidFill>
                <a:latin typeface="Verdana" panose="020B0604030504040204" pitchFamily="34" charset="0"/>
                <a:ea typeface="Verdana" panose="020B0604030504040204" pitchFamily="34" charset="0"/>
              </a:rPr>
              <a:t>THANK YOU</a:t>
            </a:r>
            <a:endParaRPr lang="en-US" sz="6000" dirty="0">
              <a:solidFill>
                <a:srgbClr val="8D5C16"/>
              </a:solidFill>
              <a:latin typeface="Verdana" panose="020B0604030504040204" pitchFamily="34" charset="0"/>
              <a:ea typeface="Verdana" panose="020B0604030504040204" pitchFamily="34" charset="0"/>
            </a:endParaRPr>
          </a:p>
        </p:txBody>
      </p:sp>
      <p:sp>
        <p:nvSpPr>
          <p:cNvPr id="4" name="Rounded Rectangle 3"/>
          <p:cNvSpPr/>
          <p:nvPr/>
        </p:nvSpPr>
        <p:spPr>
          <a:xfrm>
            <a:off x="7206344" y="435428"/>
            <a:ext cx="4256314" cy="5932714"/>
          </a:xfrm>
          <a:prstGeom prst="roundRect">
            <a:avLst>
              <a:gd name="adj" fmla="val 8227"/>
            </a:avLst>
          </a:prstGeom>
          <a:solidFill>
            <a:srgbClr val="F5E7CD"/>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endParaRPr lang="en-IN" dirty="0">
              <a:solidFill>
                <a:srgbClr val="D9C39E"/>
              </a:solidFill>
              <a:latin typeface="Verdana" panose="020B0604030504040204" pitchFamily="34" charset="0"/>
              <a:ea typeface="Verdana" panose="020B0604030504040204" pitchFamily="34" charset="0"/>
            </a:endParaRPr>
          </a:p>
        </p:txBody>
      </p:sp>
      <p:sp>
        <p:nvSpPr>
          <p:cNvPr id="5" name="TextBox 4"/>
          <p:cNvSpPr txBox="1"/>
          <p:nvPr/>
        </p:nvSpPr>
        <p:spPr>
          <a:xfrm>
            <a:off x="7206344" y="739518"/>
            <a:ext cx="4256314" cy="5324535"/>
          </a:xfrm>
          <a:prstGeom prst="rect">
            <a:avLst/>
          </a:prstGeom>
          <a:noFill/>
        </p:spPr>
        <p:txBody>
          <a:bodyPr wrap="square" rtlCol="0">
            <a:spAutoFit/>
          </a:bodyPr>
          <a:lstStyle/>
          <a:p>
            <a:pPr algn="ctr"/>
            <a:r>
              <a:rPr lang="en-IN" sz="2800" dirty="0" err="1" smtClean="0">
                <a:solidFill>
                  <a:schemeClr val="bg1"/>
                </a:solidFill>
                <a:latin typeface="Verdana" panose="020B0604030504040204" pitchFamily="34" charset="0"/>
                <a:ea typeface="Verdana" panose="020B0604030504040204" pitchFamily="34" charset="0"/>
              </a:rPr>
              <a:t>Akash</a:t>
            </a:r>
            <a:r>
              <a:rPr lang="en-IN" sz="2800" dirty="0" smtClean="0">
                <a:solidFill>
                  <a:schemeClr val="bg1"/>
                </a:solidFill>
                <a:latin typeface="Verdana" panose="020B0604030504040204" pitchFamily="34" charset="0"/>
                <a:ea typeface="Verdana" panose="020B0604030504040204" pitchFamily="34" charset="0"/>
              </a:rPr>
              <a:t> Kumar Sen</a:t>
            </a:r>
          </a:p>
          <a:p>
            <a:pPr algn="ctr"/>
            <a:r>
              <a:rPr lang="en-IN" sz="2800" dirty="0" smtClean="0">
                <a:solidFill>
                  <a:srgbClr val="D9C39E"/>
                </a:solidFill>
                <a:latin typeface="Verdana" panose="020B0604030504040204" pitchFamily="34" charset="0"/>
                <a:ea typeface="Verdana" panose="020B0604030504040204" pitchFamily="34" charset="0"/>
              </a:rPr>
              <a:t>GCECTB-R19-30</a:t>
            </a:r>
            <a:r>
              <a:rPr lang="en-IN" sz="3600" b="1" dirty="0" smtClean="0">
                <a:solidFill>
                  <a:srgbClr val="D9C39E"/>
                </a:solidFill>
                <a:latin typeface="Verdana" panose="020B0604030504040204" pitchFamily="34" charset="0"/>
                <a:ea typeface="Verdana" panose="020B0604030504040204" pitchFamily="34" charset="0"/>
              </a:rPr>
              <a:t>02</a:t>
            </a:r>
          </a:p>
          <a:p>
            <a:pPr algn="ctr"/>
            <a:endParaRPr lang="en-IN" sz="2800" dirty="0" smtClean="0">
              <a:solidFill>
                <a:schemeClr val="bg1"/>
              </a:solidFill>
              <a:latin typeface="Verdana" panose="020B0604030504040204" pitchFamily="34" charset="0"/>
              <a:ea typeface="Verdana" panose="020B0604030504040204" pitchFamily="34" charset="0"/>
            </a:endParaRPr>
          </a:p>
          <a:p>
            <a:pPr algn="ctr"/>
            <a:r>
              <a:rPr lang="en-IN" sz="2800" dirty="0" err="1" smtClean="0">
                <a:solidFill>
                  <a:schemeClr val="bg1"/>
                </a:solidFill>
                <a:latin typeface="Verdana" panose="020B0604030504040204" pitchFamily="34" charset="0"/>
                <a:ea typeface="Verdana" panose="020B0604030504040204" pitchFamily="34" charset="0"/>
              </a:rPr>
              <a:t>Arijit</a:t>
            </a:r>
            <a:r>
              <a:rPr lang="en-IN" sz="2800" dirty="0" smtClean="0">
                <a:solidFill>
                  <a:schemeClr val="bg1"/>
                </a:solidFill>
                <a:latin typeface="Verdana" panose="020B0604030504040204" pitchFamily="34" charset="0"/>
                <a:ea typeface="Verdana" panose="020B0604030504040204" pitchFamily="34" charset="0"/>
              </a:rPr>
              <a:t> Mukherjee</a:t>
            </a:r>
          </a:p>
          <a:p>
            <a:pPr algn="ctr"/>
            <a:r>
              <a:rPr lang="en-IN" sz="2800" dirty="0" smtClean="0">
                <a:solidFill>
                  <a:srgbClr val="D9C39E"/>
                </a:solidFill>
                <a:latin typeface="Verdana" panose="020B0604030504040204" pitchFamily="34" charset="0"/>
                <a:ea typeface="Verdana" panose="020B0604030504040204" pitchFamily="34" charset="0"/>
              </a:rPr>
              <a:t>GCECTB-R19-30</a:t>
            </a:r>
            <a:r>
              <a:rPr lang="en-IN" sz="3600" b="1" dirty="0" smtClean="0">
                <a:solidFill>
                  <a:srgbClr val="D9C39E"/>
                </a:solidFill>
                <a:latin typeface="Verdana" panose="020B0604030504040204" pitchFamily="34" charset="0"/>
                <a:ea typeface="Verdana" panose="020B0604030504040204" pitchFamily="34" charset="0"/>
              </a:rPr>
              <a:t>07</a:t>
            </a:r>
          </a:p>
          <a:p>
            <a:pPr algn="ctr"/>
            <a:endParaRPr lang="en-IN" sz="2800" dirty="0" smtClean="0">
              <a:solidFill>
                <a:schemeClr val="bg1"/>
              </a:solidFill>
              <a:latin typeface="Verdana" panose="020B0604030504040204" pitchFamily="34" charset="0"/>
              <a:ea typeface="Verdana" panose="020B0604030504040204" pitchFamily="34" charset="0"/>
            </a:endParaRPr>
          </a:p>
          <a:p>
            <a:pPr algn="ctr"/>
            <a:r>
              <a:rPr lang="en-IN" sz="2800" dirty="0" smtClean="0">
                <a:solidFill>
                  <a:schemeClr val="bg1"/>
                </a:solidFill>
                <a:latin typeface="Verdana" panose="020B0604030504040204" pitchFamily="34" charset="0"/>
                <a:ea typeface="Verdana" panose="020B0604030504040204" pitchFamily="34" charset="0"/>
              </a:rPr>
              <a:t>Sandeep Shaw</a:t>
            </a:r>
          </a:p>
          <a:p>
            <a:pPr algn="ctr"/>
            <a:r>
              <a:rPr lang="en-IN" sz="2800" dirty="0" smtClean="0">
                <a:solidFill>
                  <a:srgbClr val="D9C39E"/>
                </a:solidFill>
                <a:latin typeface="Verdana" panose="020B0604030504040204" pitchFamily="34" charset="0"/>
                <a:ea typeface="Verdana" panose="020B0604030504040204" pitchFamily="34" charset="0"/>
              </a:rPr>
              <a:t>GCECTB-R19-30</a:t>
            </a:r>
            <a:r>
              <a:rPr lang="en-IN" sz="3600" b="1" dirty="0" smtClean="0">
                <a:solidFill>
                  <a:srgbClr val="D9C39E"/>
                </a:solidFill>
                <a:latin typeface="Verdana" panose="020B0604030504040204" pitchFamily="34" charset="0"/>
                <a:ea typeface="Verdana" panose="020B0604030504040204" pitchFamily="34" charset="0"/>
              </a:rPr>
              <a:t>22</a:t>
            </a:r>
          </a:p>
          <a:p>
            <a:pPr algn="ctr"/>
            <a:endParaRPr lang="en-IN" sz="2800" dirty="0" smtClean="0">
              <a:solidFill>
                <a:schemeClr val="bg1"/>
              </a:solidFill>
              <a:latin typeface="Verdana" panose="020B0604030504040204" pitchFamily="34" charset="0"/>
              <a:ea typeface="Verdana" panose="020B0604030504040204" pitchFamily="34" charset="0"/>
            </a:endParaRPr>
          </a:p>
          <a:p>
            <a:pPr algn="ctr"/>
            <a:r>
              <a:rPr lang="en-IN" sz="2800" dirty="0" err="1" smtClean="0">
                <a:solidFill>
                  <a:schemeClr val="bg1"/>
                </a:solidFill>
                <a:latin typeface="Verdana" panose="020B0604030504040204" pitchFamily="34" charset="0"/>
                <a:ea typeface="Verdana" panose="020B0604030504040204" pitchFamily="34" charset="0"/>
              </a:rPr>
              <a:t>Surajit</a:t>
            </a:r>
            <a:r>
              <a:rPr lang="en-IN" sz="2800" dirty="0" smtClean="0">
                <a:solidFill>
                  <a:schemeClr val="bg1"/>
                </a:solidFill>
                <a:latin typeface="Verdana" panose="020B0604030504040204" pitchFamily="34" charset="0"/>
                <a:ea typeface="Verdana" panose="020B0604030504040204" pitchFamily="34" charset="0"/>
              </a:rPr>
              <a:t> </a:t>
            </a:r>
            <a:r>
              <a:rPr lang="en-IN" sz="2800" dirty="0" err="1" smtClean="0">
                <a:solidFill>
                  <a:schemeClr val="bg1"/>
                </a:solidFill>
                <a:latin typeface="Verdana" panose="020B0604030504040204" pitchFamily="34" charset="0"/>
                <a:ea typeface="Verdana" panose="020B0604030504040204" pitchFamily="34" charset="0"/>
              </a:rPr>
              <a:t>Bera</a:t>
            </a:r>
            <a:endParaRPr lang="en-IN" sz="2800" dirty="0" smtClean="0">
              <a:solidFill>
                <a:schemeClr val="bg1"/>
              </a:solidFill>
              <a:latin typeface="Verdana" panose="020B0604030504040204" pitchFamily="34" charset="0"/>
              <a:ea typeface="Verdana" panose="020B0604030504040204" pitchFamily="34" charset="0"/>
            </a:endParaRPr>
          </a:p>
          <a:p>
            <a:pPr algn="ctr"/>
            <a:r>
              <a:rPr lang="en-IN" sz="2800" dirty="0" smtClean="0">
                <a:solidFill>
                  <a:srgbClr val="D9C39E"/>
                </a:solidFill>
                <a:latin typeface="Verdana" panose="020B0604030504040204" pitchFamily="34" charset="0"/>
                <a:ea typeface="Verdana" panose="020B0604030504040204" pitchFamily="34" charset="0"/>
              </a:rPr>
              <a:t>GCECTB-R19-30</a:t>
            </a:r>
            <a:r>
              <a:rPr lang="en-IN" sz="3600" b="1" dirty="0" smtClean="0">
                <a:solidFill>
                  <a:srgbClr val="D9C39E"/>
                </a:solidFill>
                <a:latin typeface="Verdana" panose="020B0604030504040204" pitchFamily="34" charset="0"/>
                <a:ea typeface="Verdana" panose="020B0604030504040204" pitchFamily="34" charset="0"/>
              </a:rPr>
              <a:t>36</a:t>
            </a:r>
          </a:p>
        </p:txBody>
      </p:sp>
    </p:spTree>
    <p:extLst>
      <p:ext uri="{BB962C8B-B14F-4D97-AF65-F5344CB8AC3E}">
        <p14:creationId xmlns:p14="http://schemas.microsoft.com/office/powerpoint/2010/main" val="4621979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repeatCount="indefinite" accel="50000" decel="50000" autoRev="1" fill="hold" nodeType="withEffect">
                                  <p:stCondLst>
                                    <p:cond delay="0"/>
                                  </p:stCondLst>
                                  <p:childTnLst>
                                    <p:animMotion origin="layout" path="M 3.125E-6 7.40741E-7 L 0.00169 0.06042 L 0.00169 -0.0507 L 0.00273 0.00949 " pathEditMode="relative" rAng="0" ptsTypes="AAAA">
                                      <p:cBhvr>
                                        <p:cTn id="6" dur="5000" fill="hold"/>
                                        <p:tgtEl>
                                          <p:spTgt spid="3"/>
                                        </p:tgtEl>
                                        <p:attrNameLst>
                                          <p:attrName>ppt_x</p:attrName>
                                          <p:attrName>ppt_y</p:attrName>
                                        </p:attrNameLst>
                                      </p:cBhvr>
                                      <p:rCtr x="13000" y="486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985" y="793173"/>
            <a:ext cx="6911340" cy="5105400"/>
          </a:xfrm>
          <a:prstGeom prst="rect">
            <a:avLst/>
          </a:prstGeom>
        </p:spPr>
      </p:pic>
      <p:sp>
        <p:nvSpPr>
          <p:cNvPr id="13" name="TextBox 12"/>
          <p:cNvSpPr txBox="1"/>
          <p:nvPr/>
        </p:nvSpPr>
        <p:spPr>
          <a:xfrm>
            <a:off x="8405090" y="2632363"/>
            <a:ext cx="2410691" cy="1077218"/>
          </a:xfrm>
          <a:prstGeom prst="rect">
            <a:avLst/>
          </a:prstGeom>
          <a:noFill/>
        </p:spPr>
        <p:txBody>
          <a:bodyPr wrap="square" rtlCol="0">
            <a:spAutoFit/>
          </a:bodyPr>
          <a:lstStyle/>
          <a:p>
            <a:r>
              <a:rPr lang="en-US" sz="3200" dirty="0" smtClean="0">
                <a:latin typeface="Verdana" panose="020B0604030504040204" pitchFamily="34" charset="0"/>
                <a:ea typeface="Verdana" panose="020B0604030504040204" pitchFamily="34" charset="0"/>
              </a:rPr>
              <a:t>Fonts: </a:t>
            </a:r>
          </a:p>
          <a:p>
            <a:r>
              <a:rPr lang="en-US" sz="3200" dirty="0" smtClean="0">
                <a:latin typeface="Verdana" panose="020B0604030504040204" pitchFamily="34" charset="0"/>
                <a:ea typeface="Verdana" panose="020B0604030504040204" pitchFamily="34" charset="0"/>
              </a:rPr>
              <a:t>Verdana</a:t>
            </a:r>
            <a:endParaRPr lang="en-US" sz="32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065366114"/>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2656114"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Abstract</a:t>
            </a:r>
            <a:endParaRPr lang="en-US" sz="3600" dirty="0">
              <a:solidFill>
                <a:srgbClr val="D9C39E"/>
              </a:solidFill>
              <a:latin typeface="Verdana" panose="020B0604030504040204" pitchFamily="34" charset="0"/>
              <a:ea typeface="Verdana" panose="020B0604030504040204" pitchFamily="34" charset="0"/>
            </a:endParaRPr>
          </a:p>
        </p:txBody>
      </p:sp>
      <p:sp>
        <p:nvSpPr>
          <p:cNvPr id="2" name="Rectangle 1"/>
          <p:cNvSpPr/>
          <p:nvPr/>
        </p:nvSpPr>
        <p:spPr>
          <a:xfrm>
            <a:off x="725943" y="1576311"/>
            <a:ext cx="10638743" cy="1631216"/>
          </a:xfrm>
          <a:prstGeom prst="rect">
            <a:avLst/>
          </a:prstGeom>
        </p:spPr>
        <p:txBody>
          <a:bodyPr wrap="square">
            <a:spAutoFit/>
          </a:bodyPr>
          <a:lstStyle/>
          <a:p>
            <a:r>
              <a:rPr lang="en-US" sz="2000" b="0" i="0" dirty="0" smtClean="0">
                <a:solidFill>
                  <a:srgbClr val="987146"/>
                </a:solidFill>
                <a:effectLst/>
                <a:latin typeface="Verdana" panose="020B0604030504040204" pitchFamily="34" charset="0"/>
                <a:ea typeface="Verdana" panose="020B0604030504040204" pitchFamily="34" charset="0"/>
              </a:rPr>
              <a:t>The purpose concept of this project work is mainly focused on developing a secure and efficient model for data transfer between client and server that is end-to-end encrypted and promotes data integrity. This model is demonstrated using a simple text messaging application which provides assurance to the user by securing their data.</a:t>
            </a:r>
          </a:p>
        </p:txBody>
      </p:sp>
      <p:pic>
        <p:nvPicPr>
          <p:cNvPr id="1028" name="Picture 4" descr="Premium User 3D Illustration download in PNG, OBJ or Blend forma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343" y="3963263"/>
            <a:ext cx="1936206" cy="193620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Premium User 3D Illustration download in PNG, OBJ or Blend format"/>
          <p:cNvPicPr>
            <a:picLocks noChangeAspect="1" noChangeArrowheads="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41343" y="3963263"/>
            <a:ext cx="1936206" cy="193620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94329" y="5304114"/>
            <a:ext cx="619557" cy="595355"/>
          </a:xfrm>
          <a:prstGeom prst="rect">
            <a:avLst/>
          </a:prstGeom>
        </p:spPr>
      </p:pic>
      <p:pic>
        <p:nvPicPr>
          <p:cNvPr id="1026" name="Picture 2" descr="Data center server isometric flat icon 3d Vector Image"/>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5267" t="11299" r="24422" b="8928"/>
          <a:stretch/>
        </p:blipFill>
        <p:spPr bwMode="auto">
          <a:xfrm>
            <a:off x="5069839" y="3207527"/>
            <a:ext cx="1879601" cy="321860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222029" y="6316651"/>
            <a:ext cx="3419834" cy="338554"/>
          </a:xfrm>
          <a:prstGeom prst="rect">
            <a:avLst/>
          </a:prstGeom>
        </p:spPr>
        <p:txBody>
          <a:bodyPr wrap="square">
            <a:spAutoFit/>
          </a:bodyPr>
          <a:lstStyle/>
          <a:p>
            <a:pPr algn="ctr"/>
            <a:r>
              <a:rPr lang="en-US" sz="1600" b="0" i="0" dirty="0" smtClean="0">
                <a:solidFill>
                  <a:srgbClr val="D5A557"/>
                </a:solidFill>
                <a:effectLst/>
                <a:latin typeface="Verdana" panose="020B0604030504040204" pitchFamily="34" charset="0"/>
                <a:ea typeface="Verdana" panose="020B0604030504040204" pitchFamily="34" charset="0"/>
              </a:rPr>
              <a:t>End-to-End Encrypted</a:t>
            </a:r>
          </a:p>
        </p:txBody>
      </p:sp>
      <p:sp>
        <p:nvSpPr>
          <p:cNvPr id="12" name="Rectangle 11"/>
          <p:cNvSpPr/>
          <p:nvPr/>
        </p:nvSpPr>
        <p:spPr>
          <a:xfrm>
            <a:off x="4335397" y="6316651"/>
            <a:ext cx="3419834" cy="338554"/>
          </a:xfrm>
          <a:prstGeom prst="rect">
            <a:avLst/>
          </a:prstGeom>
        </p:spPr>
        <p:txBody>
          <a:bodyPr wrap="square">
            <a:spAutoFit/>
          </a:bodyPr>
          <a:lstStyle/>
          <a:p>
            <a:pPr algn="ctr"/>
            <a:r>
              <a:rPr lang="en-US" sz="1600" b="0" i="0" dirty="0" smtClean="0">
                <a:solidFill>
                  <a:srgbClr val="D5A557"/>
                </a:solidFill>
                <a:effectLst/>
                <a:latin typeface="Verdana" panose="020B0604030504040204" pitchFamily="34" charset="0"/>
                <a:ea typeface="Verdana" panose="020B0604030504040204" pitchFamily="34" charset="0"/>
              </a:rPr>
              <a:t>Data Integrity</a:t>
            </a:r>
          </a:p>
        </p:txBody>
      </p:sp>
      <p:sp>
        <p:nvSpPr>
          <p:cNvPr id="13" name="Rectangle 12"/>
          <p:cNvSpPr/>
          <p:nvPr/>
        </p:nvSpPr>
        <p:spPr>
          <a:xfrm>
            <a:off x="8448765" y="6316651"/>
            <a:ext cx="3419834" cy="338554"/>
          </a:xfrm>
          <a:prstGeom prst="rect">
            <a:avLst/>
          </a:prstGeom>
        </p:spPr>
        <p:txBody>
          <a:bodyPr wrap="square">
            <a:spAutoFit/>
          </a:bodyPr>
          <a:lstStyle/>
          <a:p>
            <a:pPr algn="ctr"/>
            <a:r>
              <a:rPr lang="en-US" sz="1600" dirty="0" smtClean="0">
                <a:solidFill>
                  <a:srgbClr val="D5A557"/>
                </a:solidFill>
                <a:latin typeface="Verdana" panose="020B0604030504040204" pitchFamily="34" charset="0"/>
                <a:ea typeface="Verdana" panose="020B0604030504040204" pitchFamily="34" charset="0"/>
              </a:rPr>
              <a:t>Strong</a:t>
            </a:r>
            <a:r>
              <a:rPr lang="en-US" sz="1600" b="0" i="0" dirty="0" smtClean="0">
                <a:solidFill>
                  <a:srgbClr val="D5A557"/>
                </a:solidFill>
                <a:effectLst/>
                <a:latin typeface="Verdana" panose="020B0604030504040204" pitchFamily="34" charset="0"/>
                <a:ea typeface="Verdana" panose="020B0604030504040204" pitchFamily="34" charset="0"/>
              </a:rPr>
              <a:t> Hashing &amp; Encryption</a:t>
            </a:r>
          </a:p>
        </p:txBody>
      </p:sp>
    </p:spTree>
    <p:extLst>
      <p:ext uri="{BB962C8B-B14F-4D97-AF65-F5344CB8AC3E}">
        <p14:creationId xmlns:p14="http://schemas.microsoft.com/office/powerpoint/2010/main" val="31811593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repeatCount="indefinite" accel="50000" decel="50000" autoRev="1" fill="hold" nodeType="withEffect">
                                  <p:stCondLst>
                                    <p:cond delay="100"/>
                                  </p:stCondLst>
                                  <p:childTnLst>
                                    <p:animMotion origin="layout" path="M 2.08333E-7 3.33333E-6 L 0.36159 -0.13334 L 0.72578 -0.01482 " pathEditMode="relative" rAng="0" ptsTypes="AAA">
                                      <p:cBhvr>
                                        <p:cTn id="6" dur="3450" fill="hold"/>
                                        <p:tgtEl>
                                          <p:spTgt spid="4"/>
                                        </p:tgtEl>
                                        <p:attrNameLst>
                                          <p:attrName>ppt_x</p:attrName>
                                          <p:attrName>ppt_y</p:attrName>
                                        </p:attrNameLst>
                                      </p:cBhvr>
                                      <p:rCtr x="36289" y="-6667"/>
                                    </p:animMotion>
                                  </p:childTnLst>
                                </p:cTn>
                              </p:par>
                              <p:par>
                                <p:cTn id="7" presetID="32" presetClass="emph" presetSubtype="0" repeatCount="indefinite" fill="hold" nodeType="withEffect">
                                  <p:stCondLst>
                                    <p:cond delay="1300"/>
                                  </p:stCondLst>
                                  <p:childTnLst>
                                    <p:animRot by="120000">
                                      <p:cBhvr>
                                        <p:cTn id="8" dur="150" fill="hold">
                                          <p:stCondLst>
                                            <p:cond delay="0"/>
                                          </p:stCondLst>
                                        </p:cTn>
                                        <p:tgtEl>
                                          <p:spTgt spid="1026"/>
                                        </p:tgtEl>
                                        <p:attrNameLst>
                                          <p:attrName>r</p:attrName>
                                        </p:attrNameLst>
                                      </p:cBhvr>
                                    </p:animRot>
                                    <p:animRot by="-240000">
                                      <p:cBhvr>
                                        <p:cTn id="9" dur="300" fill="hold">
                                          <p:stCondLst>
                                            <p:cond delay="300"/>
                                          </p:stCondLst>
                                        </p:cTn>
                                        <p:tgtEl>
                                          <p:spTgt spid="1026"/>
                                        </p:tgtEl>
                                        <p:attrNameLst>
                                          <p:attrName>r</p:attrName>
                                        </p:attrNameLst>
                                      </p:cBhvr>
                                    </p:animRot>
                                    <p:animRot by="240000">
                                      <p:cBhvr>
                                        <p:cTn id="10" dur="300" fill="hold">
                                          <p:stCondLst>
                                            <p:cond delay="600"/>
                                          </p:stCondLst>
                                        </p:cTn>
                                        <p:tgtEl>
                                          <p:spTgt spid="1026"/>
                                        </p:tgtEl>
                                        <p:attrNameLst>
                                          <p:attrName>r</p:attrName>
                                        </p:attrNameLst>
                                      </p:cBhvr>
                                    </p:animRot>
                                    <p:animRot by="-240000">
                                      <p:cBhvr>
                                        <p:cTn id="11" dur="300" fill="hold">
                                          <p:stCondLst>
                                            <p:cond delay="900"/>
                                          </p:stCondLst>
                                        </p:cTn>
                                        <p:tgtEl>
                                          <p:spTgt spid="1026"/>
                                        </p:tgtEl>
                                        <p:attrNameLst>
                                          <p:attrName>r</p:attrName>
                                        </p:attrNameLst>
                                      </p:cBhvr>
                                    </p:animRot>
                                    <p:animRot by="120000">
                                      <p:cBhvr>
                                        <p:cTn id="12" dur="300" fill="hold">
                                          <p:stCondLst>
                                            <p:cond delay="1200"/>
                                          </p:stCondLst>
                                        </p:cTn>
                                        <p:tgtEl>
                                          <p:spTgt spid="1026"/>
                                        </p:tgtEl>
                                        <p:attrNameLst>
                                          <p:attrName>r</p:attrName>
                                        </p:attrNameLst>
                                      </p:cBhvr>
                                    </p:animRot>
                                  </p:childTnLst>
                                </p:cTn>
                              </p:par>
                              <p:par>
                                <p:cTn id="13" presetID="21" presetClass="emph" presetSubtype="0" repeatCount="indefinite" fill="hold" grpId="0" nodeType="withEffect">
                                  <p:stCondLst>
                                    <p:cond delay="3500"/>
                                  </p:stCondLst>
                                  <p:childTnLst>
                                    <p:animClr clrSpc="hsl" dir="cw">
                                      <p:cBhvr override="childStyle">
                                        <p:cTn id="14" dur="2000" fill="hold"/>
                                        <p:tgtEl>
                                          <p:spTgt spid="11"/>
                                        </p:tgtEl>
                                        <p:attrNameLst>
                                          <p:attrName>style.color</p:attrName>
                                        </p:attrNameLst>
                                      </p:cBhvr>
                                      <p:by>
                                        <p:hsl h="7200000" s="0" l="0"/>
                                      </p:by>
                                    </p:animClr>
                                    <p:animClr clrSpc="hsl" dir="cw">
                                      <p:cBhvr>
                                        <p:cTn id="15" dur="2000" fill="hold"/>
                                        <p:tgtEl>
                                          <p:spTgt spid="11"/>
                                        </p:tgtEl>
                                        <p:attrNameLst>
                                          <p:attrName>fillcolor</p:attrName>
                                        </p:attrNameLst>
                                      </p:cBhvr>
                                      <p:by>
                                        <p:hsl h="7200000" s="0" l="0"/>
                                      </p:by>
                                    </p:animClr>
                                    <p:animClr clrSpc="hsl" dir="cw">
                                      <p:cBhvr>
                                        <p:cTn id="16" dur="2000" fill="hold"/>
                                        <p:tgtEl>
                                          <p:spTgt spid="11"/>
                                        </p:tgtEl>
                                        <p:attrNameLst>
                                          <p:attrName>stroke.color</p:attrName>
                                        </p:attrNameLst>
                                      </p:cBhvr>
                                      <p:by>
                                        <p:hsl h="7200000" s="0" l="0"/>
                                      </p:by>
                                    </p:animClr>
                                    <p:set>
                                      <p:cBhvr>
                                        <p:cTn id="17" dur="2000" fill="hold"/>
                                        <p:tgtEl>
                                          <p:spTgt spid="11"/>
                                        </p:tgtEl>
                                        <p:attrNameLst>
                                          <p:attrName>fill.type</p:attrName>
                                        </p:attrNameLst>
                                      </p:cBhvr>
                                      <p:to>
                                        <p:strVal val="solid"/>
                                      </p:to>
                                    </p:set>
                                  </p:childTnLst>
                                </p:cTn>
                              </p:par>
                              <p:par>
                                <p:cTn id="18" presetID="21" presetClass="emph" presetSubtype="0" repeatCount="indefinite" fill="hold" grpId="0" nodeType="withEffect">
                                  <p:stCondLst>
                                    <p:cond delay="5200"/>
                                  </p:stCondLst>
                                  <p:childTnLst>
                                    <p:animClr clrSpc="hsl" dir="cw">
                                      <p:cBhvr override="childStyle">
                                        <p:cTn id="19" dur="2000" fill="hold"/>
                                        <p:tgtEl>
                                          <p:spTgt spid="12"/>
                                        </p:tgtEl>
                                        <p:attrNameLst>
                                          <p:attrName>style.color</p:attrName>
                                        </p:attrNameLst>
                                      </p:cBhvr>
                                      <p:by>
                                        <p:hsl h="7200000" s="0" l="0"/>
                                      </p:by>
                                    </p:animClr>
                                    <p:animClr clrSpc="hsl" dir="cw">
                                      <p:cBhvr>
                                        <p:cTn id="20" dur="2000" fill="hold"/>
                                        <p:tgtEl>
                                          <p:spTgt spid="12"/>
                                        </p:tgtEl>
                                        <p:attrNameLst>
                                          <p:attrName>fillcolor</p:attrName>
                                        </p:attrNameLst>
                                      </p:cBhvr>
                                      <p:by>
                                        <p:hsl h="7200000" s="0" l="0"/>
                                      </p:by>
                                    </p:animClr>
                                    <p:animClr clrSpc="hsl" dir="cw">
                                      <p:cBhvr>
                                        <p:cTn id="21" dur="2000" fill="hold"/>
                                        <p:tgtEl>
                                          <p:spTgt spid="12"/>
                                        </p:tgtEl>
                                        <p:attrNameLst>
                                          <p:attrName>stroke.color</p:attrName>
                                        </p:attrNameLst>
                                      </p:cBhvr>
                                      <p:by>
                                        <p:hsl h="7200000" s="0" l="0"/>
                                      </p:by>
                                    </p:animClr>
                                    <p:set>
                                      <p:cBhvr>
                                        <p:cTn id="22" dur="2000" fill="hold"/>
                                        <p:tgtEl>
                                          <p:spTgt spid="12"/>
                                        </p:tgtEl>
                                        <p:attrNameLst>
                                          <p:attrName>fill.type</p:attrName>
                                        </p:attrNameLst>
                                      </p:cBhvr>
                                      <p:to>
                                        <p:strVal val="solid"/>
                                      </p:to>
                                    </p:set>
                                  </p:childTnLst>
                                </p:cTn>
                              </p:par>
                              <p:par>
                                <p:cTn id="23" presetID="21" presetClass="emph" presetSubtype="0" repeatCount="indefinite" fill="hold" grpId="0" nodeType="withEffect">
                                  <p:stCondLst>
                                    <p:cond delay="1300"/>
                                  </p:stCondLst>
                                  <p:childTnLst>
                                    <p:animClr clrSpc="hsl" dir="cw">
                                      <p:cBhvr override="childStyle">
                                        <p:cTn id="24" dur="2000" fill="hold"/>
                                        <p:tgtEl>
                                          <p:spTgt spid="13"/>
                                        </p:tgtEl>
                                        <p:attrNameLst>
                                          <p:attrName>style.color</p:attrName>
                                        </p:attrNameLst>
                                      </p:cBhvr>
                                      <p:by>
                                        <p:hsl h="7200000" s="0" l="0"/>
                                      </p:by>
                                    </p:animClr>
                                    <p:animClr clrSpc="hsl" dir="cw">
                                      <p:cBhvr>
                                        <p:cTn id="25" dur="2000" fill="hold"/>
                                        <p:tgtEl>
                                          <p:spTgt spid="13"/>
                                        </p:tgtEl>
                                        <p:attrNameLst>
                                          <p:attrName>fillcolor</p:attrName>
                                        </p:attrNameLst>
                                      </p:cBhvr>
                                      <p:by>
                                        <p:hsl h="7200000" s="0" l="0"/>
                                      </p:by>
                                    </p:animClr>
                                    <p:animClr clrSpc="hsl" dir="cw">
                                      <p:cBhvr>
                                        <p:cTn id="26" dur="2000" fill="hold"/>
                                        <p:tgtEl>
                                          <p:spTgt spid="13"/>
                                        </p:tgtEl>
                                        <p:attrNameLst>
                                          <p:attrName>stroke.color</p:attrName>
                                        </p:attrNameLst>
                                      </p:cBhvr>
                                      <p:by>
                                        <p:hsl h="7200000" s="0" l="0"/>
                                      </p:by>
                                    </p:animClr>
                                    <p:set>
                                      <p:cBhvr>
                                        <p:cTn id="27" dur="2000" fill="hold"/>
                                        <p:tgtEl>
                                          <p:spTgt spid="1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2656114"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Abstract</a:t>
            </a:r>
            <a:endParaRPr lang="en-US" sz="3600" dirty="0">
              <a:solidFill>
                <a:srgbClr val="D9C39E"/>
              </a:solidFill>
              <a:latin typeface="Verdana" panose="020B0604030504040204" pitchFamily="34" charset="0"/>
              <a:ea typeface="Verdana" panose="020B0604030504040204" pitchFamily="34" charset="0"/>
            </a:endParaRPr>
          </a:p>
        </p:txBody>
      </p:sp>
      <p:sp>
        <p:nvSpPr>
          <p:cNvPr id="2" name="Rectangle 1"/>
          <p:cNvSpPr/>
          <p:nvPr/>
        </p:nvSpPr>
        <p:spPr>
          <a:xfrm>
            <a:off x="725943" y="1576311"/>
            <a:ext cx="10638743" cy="1015663"/>
          </a:xfrm>
          <a:prstGeom prst="rect">
            <a:avLst/>
          </a:prstGeom>
        </p:spPr>
        <p:txBody>
          <a:bodyPr wrap="square">
            <a:spAutoFit/>
          </a:bodyPr>
          <a:lstStyle/>
          <a:p>
            <a:r>
              <a:rPr lang="en-US" sz="2000" b="0" i="0" dirty="0" smtClean="0">
                <a:solidFill>
                  <a:srgbClr val="987146"/>
                </a:solidFill>
                <a:effectLst/>
                <a:latin typeface="Verdana" panose="020B0604030504040204" pitchFamily="34" charset="0"/>
                <a:ea typeface="Verdana" panose="020B0604030504040204" pitchFamily="34" charset="0"/>
              </a:rPr>
              <a:t>The idea here is to address two major data security threats that usually make any regular chat application vulnerable, the former is the </a:t>
            </a:r>
            <a:r>
              <a:rPr lang="en-US" sz="2000" b="1" i="0" dirty="0" smtClean="0">
                <a:solidFill>
                  <a:srgbClr val="987146"/>
                </a:solidFill>
                <a:effectLst/>
                <a:latin typeface="Verdana" panose="020B0604030504040204" pitchFamily="34" charset="0"/>
                <a:ea typeface="Verdana" panose="020B0604030504040204" pitchFamily="34" charset="0"/>
              </a:rPr>
              <a:t>Man in the Middle Attack</a:t>
            </a:r>
            <a:r>
              <a:rPr lang="en-US" sz="2000" b="0" i="0" dirty="0" smtClean="0">
                <a:solidFill>
                  <a:srgbClr val="987146"/>
                </a:solidFill>
                <a:effectLst/>
                <a:latin typeface="Verdana" panose="020B0604030504040204" pitchFamily="34" charset="0"/>
                <a:ea typeface="Verdana" panose="020B0604030504040204" pitchFamily="34" charset="0"/>
              </a:rPr>
              <a:t> (MITM Attack) and the latter is an incident of </a:t>
            </a:r>
            <a:r>
              <a:rPr lang="en-US" sz="2000" b="1" i="0" dirty="0" smtClean="0">
                <a:solidFill>
                  <a:srgbClr val="987146"/>
                </a:solidFill>
                <a:effectLst/>
                <a:latin typeface="Verdana" panose="020B0604030504040204" pitchFamily="34" charset="0"/>
                <a:ea typeface="Verdana" panose="020B0604030504040204" pitchFamily="34" charset="0"/>
              </a:rPr>
              <a:t>Data Breaching</a:t>
            </a:r>
            <a:r>
              <a:rPr lang="en-US" sz="2000" b="0" i="0" dirty="0" smtClean="0">
                <a:solidFill>
                  <a:srgbClr val="987146"/>
                </a:solidFill>
                <a:effectLst/>
                <a:latin typeface="Verdana" panose="020B0604030504040204" pitchFamily="34" charset="0"/>
                <a:ea typeface="Verdana" panose="020B0604030504040204" pitchFamily="34" charset="0"/>
              </a:rPr>
              <a:t>.</a:t>
            </a:r>
            <a:endParaRPr lang="en-US" sz="2000" dirty="0">
              <a:solidFill>
                <a:srgbClr val="987146"/>
              </a:solidFill>
              <a:latin typeface="Verdana" panose="020B0604030504040204" pitchFamily="34" charset="0"/>
              <a:ea typeface="Verdana" panose="020B0604030504040204" pitchFamily="34" charset="0"/>
            </a:endParaRPr>
          </a:p>
        </p:txBody>
      </p:sp>
      <p:pic>
        <p:nvPicPr>
          <p:cNvPr id="2050" name="Picture 2" descr="172 3D Hacker Illustrations - Free in PNG, BLEND, GLTF - IconScout"/>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667" b="100000" l="10000" r="90000">
                        <a14:backgroundMark x1="85111" y1="66667" x2="83556" y2="93333"/>
                        <a14:backgroundMark x1="30667" y1="97556" x2="79778" y2="96222"/>
                      </a14:backgroundRemoval>
                    </a14:imgEffect>
                  </a14:imgLayer>
                </a14:imgProps>
              </a:ext>
              <a:ext uri="{28A0092B-C50C-407E-A947-70E740481C1C}">
                <a14:useLocalDpi xmlns:a14="http://schemas.microsoft.com/office/drawing/2010/main" val="0"/>
              </a:ext>
            </a:extLst>
          </a:blip>
          <a:srcRect/>
          <a:stretch>
            <a:fillRect/>
          </a:stretch>
        </p:blipFill>
        <p:spPr bwMode="auto">
          <a:xfrm>
            <a:off x="4696356" y="2959234"/>
            <a:ext cx="2822044" cy="282204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Data center server isometric flat icon 3d Vector Image"/>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5267" t="11299" r="24422" b="8928"/>
          <a:stretch/>
        </p:blipFill>
        <p:spPr bwMode="auto">
          <a:xfrm>
            <a:off x="9614845" y="2905908"/>
            <a:ext cx="1879601" cy="321860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Premium User 3D Illustration download in PNG, OBJ or Blend forma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7286" y="3052317"/>
            <a:ext cx="2148830" cy="214883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954297" y="4262605"/>
            <a:ext cx="1375522" cy="1321789"/>
          </a:xfrm>
          <a:prstGeom prst="rect">
            <a:avLst/>
          </a:prstGeom>
        </p:spPr>
      </p:pic>
      <p:pic>
        <p:nvPicPr>
          <p:cNvPr id="4" name="Picture 3"/>
          <p:cNvPicPr>
            <a:picLocks noChangeAspect="1"/>
          </p:cNvPicPr>
          <p:nvPr/>
        </p:nvPicPr>
        <p:blipFill rotWithShape="1">
          <a:blip r:embed="rId7"/>
          <a:srcRect l="69830" t="36005" r="7544" b="41749"/>
          <a:stretch/>
        </p:blipFill>
        <p:spPr>
          <a:xfrm>
            <a:off x="6807199" y="4074160"/>
            <a:ext cx="711201" cy="701040"/>
          </a:xfrm>
          <a:prstGeom prst="rect">
            <a:avLst/>
          </a:prstGeom>
        </p:spPr>
      </p:pic>
      <p:pic>
        <p:nvPicPr>
          <p:cNvPr id="3" name="Picture 2"/>
          <p:cNvPicPr>
            <a:picLocks noChangeAspect="1"/>
          </p:cNvPicPr>
          <p:nvPr/>
        </p:nvPicPr>
        <p:blipFill rotWithShape="1">
          <a:blip r:embed="rId8">
            <a:extLst>
              <a:ext uri="{BEBA8EAE-BF5A-486C-A8C5-ECC9F3942E4B}">
                <a14:imgProps xmlns:a14="http://schemas.microsoft.com/office/drawing/2010/main">
                  <a14:imgLayer r:embed="rId9">
                    <a14:imgEffect>
                      <a14:backgroundRemoval t="38653" b="56110" l="73750" r="90000"/>
                    </a14:imgEffect>
                  </a14:imgLayer>
                </a14:imgProps>
              </a:ext>
            </a:extLst>
          </a:blip>
          <a:srcRect l="68783" t="38430" r="9562" b="44805"/>
          <a:stretch/>
        </p:blipFill>
        <p:spPr>
          <a:xfrm flipH="1">
            <a:off x="4795054" y="3986891"/>
            <a:ext cx="680718" cy="528320"/>
          </a:xfrm>
          <a:prstGeom prst="rect">
            <a:avLst/>
          </a:prstGeom>
        </p:spPr>
      </p:pic>
      <p:sp>
        <p:nvSpPr>
          <p:cNvPr id="13" name="Rectangle 12"/>
          <p:cNvSpPr/>
          <p:nvPr/>
        </p:nvSpPr>
        <p:spPr>
          <a:xfrm>
            <a:off x="497343" y="6148538"/>
            <a:ext cx="3419834" cy="338554"/>
          </a:xfrm>
          <a:prstGeom prst="rect">
            <a:avLst/>
          </a:prstGeom>
        </p:spPr>
        <p:txBody>
          <a:bodyPr wrap="square">
            <a:spAutoFit/>
          </a:bodyPr>
          <a:lstStyle/>
          <a:p>
            <a:pPr algn="ctr"/>
            <a:r>
              <a:rPr lang="en-US" sz="1600" b="0" i="0" dirty="0" smtClean="0">
                <a:solidFill>
                  <a:srgbClr val="D5A557"/>
                </a:solidFill>
                <a:effectLst/>
                <a:latin typeface="Verdana" panose="020B0604030504040204" pitchFamily="34" charset="0"/>
                <a:ea typeface="Verdana" panose="020B0604030504040204" pitchFamily="34" charset="0"/>
              </a:rPr>
              <a:t>Man in the Middle Attack</a:t>
            </a:r>
          </a:p>
        </p:txBody>
      </p:sp>
      <p:sp>
        <p:nvSpPr>
          <p:cNvPr id="14" name="Rectangle 13"/>
          <p:cNvSpPr/>
          <p:nvPr/>
        </p:nvSpPr>
        <p:spPr>
          <a:xfrm>
            <a:off x="8676143" y="6148538"/>
            <a:ext cx="3419834" cy="338554"/>
          </a:xfrm>
          <a:prstGeom prst="rect">
            <a:avLst/>
          </a:prstGeom>
        </p:spPr>
        <p:txBody>
          <a:bodyPr wrap="square">
            <a:spAutoFit/>
          </a:bodyPr>
          <a:lstStyle/>
          <a:p>
            <a:pPr algn="ctr"/>
            <a:r>
              <a:rPr lang="en-US" sz="1600" b="0" i="0" dirty="0" smtClean="0">
                <a:solidFill>
                  <a:srgbClr val="D5A557"/>
                </a:solidFill>
                <a:effectLst/>
                <a:latin typeface="Verdana" panose="020B0604030504040204" pitchFamily="34" charset="0"/>
                <a:ea typeface="Verdana" panose="020B0604030504040204" pitchFamily="34" charset="0"/>
              </a:rPr>
              <a:t>Data Breaching</a:t>
            </a:r>
          </a:p>
        </p:txBody>
      </p:sp>
    </p:spTree>
    <p:extLst>
      <p:ext uri="{BB962C8B-B14F-4D97-AF65-F5344CB8AC3E}">
        <p14:creationId xmlns:p14="http://schemas.microsoft.com/office/powerpoint/2010/main" val="33036650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nodeType="withEffect">
                                  <p:stCondLst>
                                    <p:cond delay="0"/>
                                  </p:stCondLst>
                                  <p:childTnLst>
                                    <p:animMotion origin="layout" path="M 0 1.11111E-6 L 0.27383 -0.12199 " pathEditMode="relative" rAng="0" ptsTypes="AA">
                                      <p:cBhvr>
                                        <p:cTn id="6" dur="2000" fill="hold"/>
                                        <p:tgtEl>
                                          <p:spTgt spid="4"/>
                                        </p:tgtEl>
                                        <p:attrNameLst>
                                          <p:attrName>ppt_x</p:attrName>
                                          <p:attrName>ppt_y</p:attrName>
                                        </p:attrNameLst>
                                      </p:cBhvr>
                                      <p:rCtr x="13685" y="-6111"/>
                                    </p:animMotion>
                                  </p:childTnLst>
                                </p:cTn>
                              </p:par>
                              <p:par>
                                <p:cTn id="7" presetID="42" presetClass="path" presetSubtype="0" repeatCount="indefinite" accel="50000" decel="50000" autoRev="1" fill="hold" nodeType="withEffect">
                                  <p:stCondLst>
                                    <p:cond delay="0"/>
                                  </p:stCondLst>
                                  <p:childTnLst>
                                    <p:animMotion origin="layout" path="M -3.95833E-6 4.07407E-6 L -0.20065 0.07662 " pathEditMode="relative" rAng="0" ptsTypes="AA">
                                      <p:cBhvr>
                                        <p:cTn id="8" dur="2000" fill="hold"/>
                                        <p:tgtEl>
                                          <p:spTgt spid="3"/>
                                        </p:tgtEl>
                                        <p:attrNameLst>
                                          <p:attrName>ppt_x</p:attrName>
                                          <p:attrName>ppt_y</p:attrName>
                                        </p:attrNameLst>
                                      </p:cBhvr>
                                      <p:rCtr x="-10039" y="3819"/>
                                    </p:animMotion>
                                  </p:childTnLst>
                                </p:cTn>
                              </p:par>
                              <p:par>
                                <p:cTn id="9" presetID="21" presetClass="emph" presetSubtype="0" repeatCount="indefinite" fill="hold" grpId="0" nodeType="withEffect">
                                  <p:stCondLst>
                                    <p:cond delay="3500"/>
                                  </p:stCondLst>
                                  <p:childTnLst>
                                    <p:animClr clrSpc="hsl" dir="cw">
                                      <p:cBhvr override="childStyle">
                                        <p:cTn id="10" dur="2000" fill="hold"/>
                                        <p:tgtEl>
                                          <p:spTgt spid="13"/>
                                        </p:tgtEl>
                                        <p:attrNameLst>
                                          <p:attrName>style.color</p:attrName>
                                        </p:attrNameLst>
                                      </p:cBhvr>
                                      <p:by>
                                        <p:hsl h="7200000" s="0" l="0"/>
                                      </p:by>
                                    </p:animClr>
                                    <p:animClr clrSpc="hsl" dir="cw">
                                      <p:cBhvr>
                                        <p:cTn id="11" dur="2000" fill="hold"/>
                                        <p:tgtEl>
                                          <p:spTgt spid="13"/>
                                        </p:tgtEl>
                                        <p:attrNameLst>
                                          <p:attrName>fillcolor</p:attrName>
                                        </p:attrNameLst>
                                      </p:cBhvr>
                                      <p:by>
                                        <p:hsl h="7200000" s="0" l="0"/>
                                      </p:by>
                                    </p:animClr>
                                    <p:animClr clrSpc="hsl" dir="cw">
                                      <p:cBhvr>
                                        <p:cTn id="12" dur="2000" fill="hold"/>
                                        <p:tgtEl>
                                          <p:spTgt spid="13"/>
                                        </p:tgtEl>
                                        <p:attrNameLst>
                                          <p:attrName>stroke.color</p:attrName>
                                        </p:attrNameLst>
                                      </p:cBhvr>
                                      <p:by>
                                        <p:hsl h="7200000" s="0" l="0"/>
                                      </p:by>
                                    </p:animClr>
                                    <p:set>
                                      <p:cBhvr>
                                        <p:cTn id="13" dur="2000" fill="hold"/>
                                        <p:tgtEl>
                                          <p:spTgt spid="13"/>
                                        </p:tgtEl>
                                        <p:attrNameLst>
                                          <p:attrName>fill.type</p:attrName>
                                        </p:attrNameLst>
                                      </p:cBhvr>
                                      <p:to>
                                        <p:strVal val="solid"/>
                                      </p:to>
                                    </p:set>
                                  </p:childTnLst>
                                </p:cTn>
                              </p:par>
                              <p:par>
                                <p:cTn id="14" presetID="21" presetClass="emph" presetSubtype="0" repeatCount="indefinite" fill="hold" grpId="0" nodeType="withEffect">
                                  <p:stCondLst>
                                    <p:cond delay="3500"/>
                                  </p:stCondLst>
                                  <p:childTnLst>
                                    <p:animClr clrSpc="hsl" dir="cw">
                                      <p:cBhvr override="childStyle">
                                        <p:cTn id="15" dur="2000" fill="hold"/>
                                        <p:tgtEl>
                                          <p:spTgt spid="14"/>
                                        </p:tgtEl>
                                        <p:attrNameLst>
                                          <p:attrName>style.color</p:attrName>
                                        </p:attrNameLst>
                                      </p:cBhvr>
                                      <p:by>
                                        <p:hsl h="7200000" s="0" l="0"/>
                                      </p:by>
                                    </p:animClr>
                                    <p:animClr clrSpc="hsl" dir="cw">
                                      <p:cBhvr>
                                        <p:cTn id="16" dur="2000" fill="hold"/>
                                        <p:tgtEl>
                                          <p:spTgt spid="14"/>
                                        </p:tgtEl>
                                        <p:attrNameLst>
                                          <p:attrName>fillcolor</p:attrName>
                                        </p:attrNameLst>
                                      </p:cBhvr>
                                      <p:by>
                                        <p:hsl h="7200000" s="0" l="0"/>
                                      </p:by>
                                    </p:animClr>
                                    <p:animClr clrSpc="hsl" dir="cw">
                                      <p:cBhvr>
                                        <p:cTn id="17" dur="2000" fill="hold"/>
                                        <p:tgtEl>
                                          <p:spTgt spid="14"/>
                                        </p:tgtEl>
                                        <p:attrNameLst>
                                          <p:attrName>stroke.color</p:attrName>
                                        </p:attrNameLst>
                                      </p:cBhvr>
                                      <p:by>
                                        <p:hsl h="7200000" s="0" l="0"/>
                                      </p:by>
                                    </p:animClr>
                                    <p:set>
                                      <p:cBhvr>
                                        <p:cTn id="18" dur="2000" fill="hold"/>
                                        <p:tgtEl>
                                          <p:spTgt spid="1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3290886"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Introduction</a:t>
            </a:r>
            <a:endParaRPr lang="en-US" sz="3600" dirty="0">
              <a:solidFill>
                <a:srgbClr val="D9C39E"/>
              </a:solidFill>
              <a:latin typeface="Verdana" panose="020B0604030504040204" pitchFamily="34" charset="0"/>
              <a:ea typeface="Verdana" panose="020B0604030504040204" pitchFamily="34" charset="0"/>
            </a:endParaRPr>
          </a:p>
        </p:txBody>
      </p:sp>
      <p:sp>
        <p:nvSpPr>
          <p:cNvPr id="7" name="Rectangle 6"/>
          <p:cNvSpPr/>
          <p:nvPr/>
        </p:nvSpPr>
        <p:spPr>
          <a:xfrm>
            <a:off x="740229" y="1450767"/>
            <a:ext cx="6096000" cy="4801314"/>
          </a:xfrm>
          <a:prstGeom prst="rect">
            <a:avLst/>
          </a:prstGeom>
        </p:spPr>
        <p:txBody>
          <a:bodyPr>
            <a:spAutoFit/>
          </a:bodyPr>
          <a:lstStyle/>
          <a:p>
            <a:r>
              <a:rPr lang="en-US" b="0" i="0" dirty="0" smtClean="0">
                <a:solidFill>
                  <a:srgbClr val="674D2F"/>
                </a:solidFill>
                <a:effectLst/>
                <a:latin typeface="Verdana" panose="020B0604030504040204" pitchFamily="34" charset="0"/>
                <a:ea typeface="Verdana" panose="020B0604030504040204" pitchFamily="34" charset="0"/>
              </a:rPr>
              <a:t>We are living in the modern era of computers, smartphone and internet where most of our activity is digitalized and is performed online. </a:t>
            </a:r>
          </a:p>
          <a:p>
            <a:r>
              <a:rPr lang="en-US" b="0" i="0" dirty="0" smtClean="0">
                <a:solidFill>
                  <a:srgbClr val="674D2F"/>
                </a:solidFill>
                <a:effectLst/>
                <a:latin typeface="Verdana" panose="020B0604030504040204" pitchFamily="34" charset="0"/>
                <a:ea typeface="Verdana" panose="020B0604030504040204" pitchFamily="34" charset="0"/>
              </a:rPr>
              <a:t>The information on every aspects of our lives are being uploaded and transferred through internet. </a:t>
            </a:r>
          </a:p>
          <a:p>
            <a:endParaRPr lang="en-US" dirty="0">
              <a:solidFill>
                <a:srgbClr val="674D2F"/>
              </a:solidFill>
              <a:latin typeface="Verdana" panose="020B0604030504040204" pitchFamily="34" charset="0"/>
              <a:ea typeface="Verdana" panose="020B0604030504040204" pitchFamily="34" charset="0"/>
            </a:endParaRPr>
          </a:p>
          <a:p>
            <a:r>
              <a:rPr lang="en-US" b="0" i="0" dirty="0" smtClean="0">
                <a:solidFill>
                  <a:srgbClr val="674D2F"/>
                </a:solidFill>
                <a:effectLst/>
                <a:latin typeface="Verdana" panose="020B0604030504040204" pitchFamily="34" charset="0"/>
                <a:ea typeface="Verdana" panose="020B0604030504040204" pitchFamily="34" charset="0"/>
              </a:rPr>
              <a:t>Multiple digital transaction occur within splits of seconds as our data is uploaded and transferred through the computer networks via internet.</a:t>
            </a:r>
          </a:p>
          <a:p>
            <a:endParaRPr lang="en-US" dirty="0">
              <a:solidFill>
                <a:srgbClr val="674D2F"/>
              </a:solidFill>
              <a:latin typeface="Verdana" panose="020B0604030504040204" pitchFamily="34" charset="0"/>
              <a:ea typeface="Verdana" panose="020B0604030504040204" pitchFamily="34" charset="0"/>
            </a:endParaRPr>
          </a:p>
          <a:p>
            <a:r>
              <a:rPr lang="en-US" b="0" i="0" dirty="0" smtClean="0">
                <a:solidFill>
                  <a:srgbClr val="674D2F"/>
                </a:solidFill>
                <a:effectLst/>
                <a:latin typeface="Verdana" panose="020B0604030504040204" pitchFamily="34" charset="0"/>
                <a:ea typeface="Verdana" panose="020B0604030504040204" pitchFamily="34" charset="0"/>
              </a:rPr>
              <a:t>Moreover, it is also important to secure the privacy as confidential online transaction or information might be accessed or manipulated by the attackers or any other third party attacks. Therefore to protect the data, the role of network security comes into action and to prioritize safety of confidential information across the network.</a:t>
            </a:r>
          </a:p>
        </p:txBody>
      </p:sp>
      <p:sp>
        <p:nvSpPr>
          <p:cNvPr id="11" name="Right Triangle 10"/>
          <p:cNvSpPr/>
          <p:nvPr/>
        </p:nvSpPr>
        <p:spPr>
          <a:xfrm flipH="1">
            <a:off x="6836229" y="0"/>
            <a:ext cx="5355771" cy="6858000"/>
          </a:xfrm>
          <a:prstGeom prst="rtTriangle">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7437120" y="1450767"/>
            <a:ext cx="4318000" cy="4318000"/>
            <a:chOff x="6319520" y="1170214"/>
            <a:chExt cx="5191760" cy="5191760"/>
          </a:xfrm>
        </p:grpSpPr>
        <p:sp>
          <p:nvSpPr>
            <p:cNvPr id="5" name="Teardrop 4"/>
            <p:cNvSpPr/>
            <p:nvPr/>
          </p:nvSpPr>
          <p:spPr>
            <a:xfrm>
              <a:off x="6319520" y="1170214"/>
              <a:ext cx="5191760" cy="5191760"/>
            </a:xfrm>
            <a:prstGeom prst="teardrop">
              <a:avLst/>
            </a:prstGeom>
            <a:solidFill>
              <a:srgbClr val="D9C8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6" name="Picture 4" descr="Woman, Smartphone, Technology"/>
            <p:cNvPicPr>
              <a:picLocks noChangeAspect="1" noChangeArrowheads="1"/>
            </p:cNvPicPr>
            <p:nvPr/>
          </p:nvPicPr>
          <p:blipFill rotWithShape="1">
            <a:blip r:embed="rId2">
              <a:extLst>
                <a:ext uri="{28A0092B-C50C-407E-A947-70E740481C1C}">
                  <a14:useLocalDpi xmlns:a14="http://schemas.microsoft.com/office/drawing/2010/main" val="0"/>
                </a:ext>
              </a:extLst>
            </a:blip>
            <a:srcRect l="27906" r="4879"/>
            <a:stretch/>
          </p:blipFill>
          <p:spPr bwMode="auto">
            <a:xfrm>
              <a:off x="6436903" y="1312612"/>
              <a:ext cx="4956993" cy="4906963"/>
            </a:xfrm>
            <a:prstGeom prst="teardrop">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001298501"/>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3290886"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Introduction</a:t>
            </a:r>
            <a:endParaRPr lang="en-US" sz="3600" dirty="0">
              <a:solidFill>
                <a:srgbClr val="D9C39E"/>
              </a:solidFill>
              <a:latin typeface="Verdana" panose="020B0604030504040204" pitchFamily="34" charset="0"/>
              <a:ea typeface="Verdana" panose="020B0604030504040204" pitchFamily="34" charset="0"/>
            </a:endParaRPr>
          </a:p>
        </p:txBody>
      </p:sp>
      <p:sp>
        <p:nvSpPr>
          <p:cNvPr id="7" name="Rectangle 6"/>
          <p:cNvSpPr/>
          <p:nvPr/>
        </p:nvSpPr>
        <p:spPr>
          <a:xfrm>
            <a:off x="740228" y="1450767"/>
            <a:ext cx="6473372" cy="4524315"/>
          </a:xfrm>
          <a:prstGeom prst="rect">
            <a:avLst/>
          </a:prstGeom>
        </p:spPr>
        <p:txBody>
          <a:bodyPr wrap="square">
            <a:spAutoFit/>
          </a:bodyPr>
          <a:lstStyle/>
          <a:p>
            <a:r>
              <a:rPr lang="en-US" b="0" i="0" dirty="0" smtClean="0">
                <a:solidFill>
                  <a:srgbClr val="674D2F"/>
                </a:solidFill>
                <a:effectLst/>
                <a:latin typeface="Verdana" panose="020B0604030504040204" pitchFamily="34" charset="0"/>
                <a:ea typeface="Verdana" panose="020B0604030504040204" pitchFamily="34" charset="0"/>
              </a:rPr>
              <a:t>In this project, we have proposed to build a secure and efficient model for data transmission between client and server and secure method of data storage in the server. </a:t>
            </a:r>
          </a:p>
          <a:p>
            <a:endParaRPr lang="en-US" dirty="0">
              <a:solidFill>
                <a:srgbClr val="674D2F"/>
              </a:solidFill>
              <a:latin typeface="Verdana" panose="020B0604030504040204" pitchFamily="34" charset="0"/>
              <a:ea typeface="Verdana" panose="020B0604030504040204" pitchFamily="34" charset="0"/>
            </a:endParaRPr>
          </a:p>
          <a:p>
            <a:r>
              <a:rPr lang="en-US" b="0" i="0" dirty="0" smtClean="0">
                <a:solidFill>
                  <a:srgbClr val="674D2F"/>
                </a:solidFill>
                <a:effectLst/>
                <a:latin typeface="Verdana" panose="020B0604030504040204" pitchFamily="34" charset="0"/>
                <a:ea typeface="Verdana" panose="020B0604030504040204" pitchFamily="34" charset="0"/>
              </a:rPr>
              <a:t>This model will be illustrated using a text messaging application which will include</a:t>
            </a:r>
          </a:p>
          <a:p>
            <a:pPr marL="285750" indent="-285750">
              <a:buFont typeface="Wingdings" panose="05000000000000000000" pitchFamily="2" charset="2"/>
              <a:buChar char="ü"/>
            </a:pPr>
            <a:r>
              <a:rPr lang="en-US" b="0" i="0" dirty="0" smtClean="0">
                <a:solidFill>
                  <a:srgbClr val="674D2F"/>
                </a:solidFill>
                <a:effectLst/>
                <a:latin typeface="Verdana" panose="020B0604030504040204" pitchFamily="34" charset="0"/>
                <a:ea typeface="Verdana" panose="020B0604030504040204" pitchFamily="34" charset="0"/>
              </a:rPr>
              <a:t>Secure Hashing</a:t>
            </a:r>
          </a:p>
          <a:p>
            <a:pPr marL="285750" indent="-285750">
              <a:buFont typeface="Wingdings" panose="05000000000000000000" pitchFamily="2" charset="2"/>
              <a:buChar char="ü"/>
            </a:pPr>
            <a:r>
              <a:rPr lang="en-US" b="0" i="0" dirty="0" smtClean="0">
                <a:solidFill>
                  <a:srgbClr val="674D2F"/>
                </a:solidFill>
                <a:effectLst/>
                <a:latin typeface="Verdana" panose="020B0604030504040204" pitchFamily="34" charset="0"/>
                <a:ea typeface="Verdana" panose="020B0604030504040204" pitchFamily="34" charset="0"/>
              </a:rPr>
              <a:t>Advance Cryptography</a:t>
            </a:r>
          </a:p>
          <a:p>
            <a:pPr marL="285750" indent="-285750">
              <a:buFont typeface="Wingdings" panose="05000000000000000000" pitchFamily="2" charset="2"/>
              <a:buChar char="ü"/>
            </a:pPr>
            <a:r>
              <a:rPr lang="en-US" b="0" i="0" dirty="0" smtClean="0">
                <a:solidFill>
                  <a:srgbClr val="674D2F"/>
                </a:solidFill>
                <a:effectLst/>
                <a:latin typeface="Verdana" panose="020B0604030504040204" pitchFamily="34" charset="0"/>
                <a:ea typeface="Verdana" panose="020B0604030504040204" pitchFamily="34" charset="0"/>
              </a:rPr>
              <a:t>Steganography</a:t>
            </a:r>
          </a:p>
          <a:p>
            <a:pPr marL="285750" indent="-285750">
              <a:buFont typeface="Wingdings" panose="05000000000000000000" pitchFamily="2" charset="2"/>
              <a:buChar char="ü"/>
            </a:pPr>
            <a:r>
              <a:rPr lang="en-US" dirty="0">
                <a:solidFill>
                  <a:srgbClr val="674D2F"/>
                </a:solidFill>
                <a:latin typeface="Verdana" panose="020B0604030504040204" pitchFamily="34" charset="0"/>
                <a:ea typeface="Verdana" panose="020B0604030504040204" pitchFamily="34" charset="0"/>
              </a:rPr>
              <a:t>S</a:t>
            </a:r>
            <a:r>
              <a:rPr lang="en-US" b="0" i="0" dirty="0" smtClean="0">
                <a:solidFill>
                  <a:srgbClr val="674D2F"/>
                </a:solidFill>
                <a:effectLst/>
                <a:latin typeface="Verdana" panose="020B0604030504040204" pitchFamily="34" charset="0"/>
                <a:ea typeface="Verdana" panose="020B0604030504040204" pitchFamily="34" charset="0"/>
              </a:rPr>
              <a:t>ome concept of </a:t>
            </a:r>
            <a:r>
              <a:rPr lang="en-US" b="0" i="0" dirty="0" err="1" smtClean="0">
                <a:solidFill>
                  <a:srgbClr val="674D2F"/>
                </a:solidFill>
                <a:effectLst/>
                <a:latin typeface="Verdana" panose="020B0604030504040204" pitchFamily="34" charset="0"/>
                <a:ea typeface="Verdana" panose="020B0604030504040204" pitchFamily="34" charset="0"/>
              </a:rPr>
              <a:t>Blockchain</a:t>
            </a:r>
            <a:r>
              <a:rPr lang="en-US" b="0" i="0" dirty="0" smtClean="0">
                <a:solidFill>
                  <a:srgbClr val="674D2F"/>
                </a:solidFill>
                <a:effectLst/>
                <a:latin typeface="Verdana" panose="020B0604030504040204" pitchFamily="34" charset="0"/>
                <a:ea typeface="Verdana" panose="020B0604030504040204" pitchFamily="34" charset="0"/>
              </a:rPr>
              <a:t> with existing Database</a:t>
            </a:r>
          </a:p>
          <a:p>
            <a:endParaRPr lang="en-US" dirty="0">
              <a:solidFill>
                <a:srgbClr val="674D2F"/>
              </a:solidFill>
              <a:latin typeface="Verdana" panose="020B0604030504040204" pitchFamily="34" charset="0"/>
              <a:ea typeface="Verdana" panose="020B0604030504040204" pitchFamily="34" charset="0"/>
            </a:endParaRPr>
          </a:p>
          <a:p>
            <a:r>
              <a:rPr lang="en-US" b="0" i="0" dirty="0" smtClean="0">
                <a:solidFill>
                  <a:srgbClr val="674D2F"/>
                </a:solidFill>
                <a:effectLst/>
                <a:latin typeface="Verdana" panose="020B0604030504040204" pitchFamily="34" charset="0"/>
                <a:ea typeface="Verdana" panose="020B0604030504040204" pitchFamily="34" charset="0"/>
              </a:rPr>
              <a:t>Together it will be used to store and retrieve the message data in a more secure manner by protecting the data from </a:t>
            </a:r>
            <a:r>
              <a:rPr lang="en-US" b="0" i="0" dirty="0" smtClean="0">
                <a:solidFill>
                  <a:srgbClr val="674D2F"/>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MITM Attack</a:t>
            </a:r>
            <a:r>
              <a:rPr lang="en-US" b="0" i="0" dirty="0" smtClean="0">
                <a:solidFill>
                  <a:srgbClr val="674D2F"/>
                </a:solidFill>
                <a:effectLst/>
                <a:latin typeface="Verdana" panose="020B0604030504040204" pitchFamily="34" charset="0"/>
                <a:ea typeface="Verdana" panose="020B0604030504040204" pitchFamily="34" charset="0"/>
              </a:rPr>
              <a:t>, </a:t>
            </a:r>
            <a:r>
              <a:rPr lang="en-US" b="0" i="0" dirty="0" smtClean="0">
                <a:solidFill>
                  <a:srgbClr val="674D2F"/>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Data Spilling</a:t>
            </a:r>
            <a:r>
              <a:rPr lang="en-US" b="0" i="0" dirty="0" smtClean="0">
                <a:solidFill>
                  <a:srgbClr val="674D2F"/>
                </a:solidFill>
                <a:effectLst/>
                <a:latin typeface="Verdana" panose="020B0604030504040204" pitchFamily="34" charset="0"/>
                <a:ea typeface="Verdana" panose="020B0604030504040204" pitchFamily="34" charset="0"/>
              </a:rPr>
              <a:t>, Strong resistance to </a:t>
            </a:r>
            <a:r>
              <a:rPr lang="en-US" i="0" dirty="0" smtClean="0">
                <a:solidFill>
                  <a:srgbClr val="674D2F"/>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Brute Force </a:t>
            </a:r>
            <a:r>
              <a:rPr lang="en-US" i="0" dirty="0" smtClean="0">
                <a:solidFill>
                  <a:srgbClr val="674D2F"/>
                </a:solidFill>
                <a:effectLst/>
                <a:latin typeface="Verdana" panose="020B0604030504040204" pitchFamily="34" charset="0"/>
                <a:ea typeface="Verdana" panose="020B0604030504040204" pitchFamily="34" charset="0"/>
              </a:rPr>
              <a:t>and </a:t>
            </a:r>
            <a:r>
              <a:rPr lang="en-US" i="0" dirty="0" smtClean="0">
                <a:solidFill>
                  <a:srgbClr val="674D2F"/>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Side Channel Attack</a:t>
            </a:r>
          </a:p>
        </p:txBody>
      </p:sp>
      <p:sp>
        <p:nvSpPr>
          <p:cNvPr id="12" name="Right Triangle 11"/>
          <p:cNvSpPr/>
          <p:nvPr/>
        </p:nvSpPr>
        <p:spPr>
          <a:xfrm flipH="1" flipV="1">
            <a:off x="6836229" y="0"/>
            <a:ext cx="5355771" cy="6858000"/>
          </a:xfrm>
          <a:prstGeom prst="rtTriangle">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7437120" y="1450767"/>
            <a:ext cx="4318000" cy="4318000"/>
            <a:chOff x="7437120" y="1450767"/>
            <a:chExt cx="4318000" cy="4318000"/>
          </a:xfrm>
        </p:grpSpPr>
        <p:sp>
          <p:nvSpPr>
            <p:cNvPr id="10" name="Teardrop 9"/>
            <p:cNvSpPr/>
            <p:nvPr/>
          </p:nvSpPr>
          <p:spPr>
            <a:xfrm>
              <a:off x="7437120" y="1450767"/>
              <a:ext cx="4318000" cy="4318000"/>
            </a:xfrm>
            <a:prstGeom prst="teardrop">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r="20231"/>
            <a:stretch/>
          </p:blipFill>
          <p:spPr>
            <a:xfrm>
              <a:off x="7534748" y="1542302"/>
              <a:ext cx="4122744" cy="4134931"/>
            </a:xfrm>
            <a:prstGeom prst="teardrop">
              <a:avLst/>
            </a:prstGeom>
          </p:spPr>
        </p:pic>
      </p:grpSp>
    </p:spTree>
    <p:extLst>
      <p:ext uri="{BB962C8B-B14F-4D97-AF65-F5344CB8AC3E}">
        <p14:creationId xmlns:p14="http://schemas.microsoft.com/office/powerpoint/2010/main" val="3132765373"/>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4401228"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Literature Survey</a:t>
            </a:r>
            <a:endParaRPr lang="en-US" sz="3600" dirty="0">
              <a:solidFill>
                <a:srgbClr val="D9C39E"/>
              </a:solidFill>
              <a:latin typeface="Verdana" panose="020B0604030504040204" pitchFamily="34" charset="0"/>
              <a:ea typeface="Verdana" panose="020B0604030504040204" pitchFamily="34" charset="0"/>
            </a:endParaRPr>
          </a:p>
        </p:txBody>
      </p:sp>
      <p:sp>
        <p:nvSpPr>
          <p:cNvPr id="6" name="Rectangle 5"/>
          <p:cNvSpPr/>
          <p:nvPr/>
        </p:nvSpPr>
        <p:spPr>
          <a:xfrm>
            <a:off x="740228" y="1450767"/>
            <a:ext cx="6473372" cy="4247317"/>
          </a:xfrm>
          <a:prstGeom prst="rect">
            <a:avLst/>
          </a:prstGeom>
        </p:spPr>
        <p:txBody>
          <a:bodyPr wrap="square">
            <a:spAutoFit/>
          </a:bodyPr>
          <a:lstStyle/>
          <a:p>
            <a:r>
              <a:rPr lang="en-US" b="0" i="0" dirty="0" smtClean="0">
                <a:solidFill>
                  <a:srgbClr val="674D2F"/>
                </a:solidFill>
                <a:effectLst/>
                <a:latin typeface="Verdana" panose="020B0604030504040204" pitchFamily="34" charset="0"/>
                <a:ea typeface="Verdana" panose="020B0604030504040204" pitchFamily="34" charset="0"/>
              </a:rPr>
              <a:t>In this section, we provide a brief literature review on recent progress in techniques with a focus on secure data encryption, effective steganography methods, and </a:t>
            </a:r>
            <a:r>
              <a:rPr lang="en-US" dirty="0" smtClean="0">
                <a:solidFill>
                  <a:srgbClr val="674D2F"/>
                </a:solidFill>
                <a:latin typeface="Verdana" panose="020B0604030504040204" pitchFamily="34" charset="0"/>
                <a:ea typeface="Verdana" panose="020B0604030504040204" pitchFamily="34" charset="0"/>
              </a:rPr>
              <a:t>compatible </a:t>
            </a:r>
            <a:r>
              <a:rPr lang="en-US" b="0" i="0" dirty="0" smtClean="0">
                <a:solidFill>
                  <a:srgbClr val="674D2F"/>
                </a:solidFill>
                <a:effectLst/>
                <a:latin typeface="Verdana" panose="020B0604030504040204" pitchFamily="34" charset="0"/>
                <a:ea typeface="Verdana" panose="020B0604030504040204" pitchFamily="34" charset="0"/>
              </a:rPr>
              <a:t>block-chained data integrity.</a:t>
            </a:r>
          </a:p>
          <a:p>
            <a:endParaRPr lang="en-US" dirty="0">
              <a:solidFill>
                <a:srgbClr val="674D2F"/>
              </a:solidFill>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i="0" dirty="0" smtClean="0">
                <a:solidFill>
                  <a:srgbClr val="674D2F"/>
                </a:solidFill>
                <a:latin typeface="Verdana" panose="020B0604030504040204" pitchFamily="34" charset="0"/>
                <a:ea typeface="Verdana" panose="020B0604030504040204" pitchFamily="34" charset="0"/>
              </a:rPr>
              <a:t>As of now, the AES is unbreakable, however, potential problems exist in AES-128 and AES-256. AES-256 is less susceptible to brute force attack but undergoes weak key schedule as compared AES-128. The side channel attack and new process of attacks is combined for boomerang and rectangle attacks. This uses the weaknesses of a few nonlinear transformations in the key schedule algorithm of ciphers and it can break some reduced-round versions of AES.</a:t>
            </a:r>
          </a:p>
        </p:txBody>
      </p:sp>
      <p:sp>
        <p:nvSpPr>
          <p:cNvPr id="9" name="Right Triangle 8"/>
          <p:cNvSpPr/>
          <p:nvPr/>
        </p:nvSpPr>
        <p:spPr>
          <a:xfrm flipH="1">
            <a:off x="6836229" y="0"/>
            <a:ext cx="5355771" cy="6858000"/>
          </a:xfrm>
          <a:prstGeom prst="rtTriangle">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ardrop 4"/>
          <p:cNvSpPr/>
          <p:nvPr/>
        </p:nvSpPr>
        <p:spPr>
          <a:xfrm>
            <a:off x="7366000" y="1524000"/>
            <a:ext cx="4307840" cy="4307840"/>
          </a:xfrm>
          <a:prstGeom prst="teardrop">
            <a:avLst/>
          </a:prstGeom>
          <a:solidFill>
            <a:srgbClr val="D9C8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l="16000" r="17767"/>
          <a:stretch/>
        </p:blipFill>
        <p:spPr>
          <a:xfrm>
            <a:off x="7458548" y="1616548"/>
            <a:ext cx="4122744" cy="4122744"/>
          </a:xfrm>
          <a:prstGeom prst="teardrop">
            <a:avLst/>
          </a:prstGeom>
        </p:spPr>
      </p:pic>
    </p:spTree>
    <p:extLst>
      <p:ext uri="{BB962C8B-B14F-4D97-AF65-F5344CB8AC3E}">
        <p14:creationId xmlns:p14="http://schemas.microsoft.com/office/powerpoint/2010/main" val="2024345877"/>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4401228"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Literature Survey</a:t>
            </a:r>
            <a:endParaRPr lang="en-US" sz="3600" dirty="0">
              <a:solidFill>
                <a:srgbClr val="D9C39E"/>
              </a:solidFill>
              <a:latin typeface="Verdana" panose="020B0604030504040204" pitchFamily="34" charset="0"/>
              <a:ea typeface="Verdana" panose="020B0604030504040204" pitchFamily="34" charset="0"/>
            </a:endParaRPr>
          </a:p>
        </p:txBody>
      </p:sp>
      <p:sp>
        <p:nvSpPr>
          <p:cNvPr id="6" name="Rectangle 5"/>
          <p:cNvSpPr/>
          <p:nvPr/>
        </p:nvSpPr>
        <p:spPr>
          <a:xfrm>
            <a:off x="740228" y="1450767"/>
            <a:ext cx="6473372" cy="4247317"/>
          </a:xfrm>
          <a:prstGeom prst="rect">
            <a:avLst/>
          </a:prstGeom>
        </p:spPr>
        <p:txBody>
          <a:bodyPr wrap="square">
            <a:spAutoFit/>
          </a:bodyPr>
          <a:lstStyle/>
          <a:p>
            <a:pPr marL="285750" indent="-285750">
              <a:buFont typeface="Arial" panose="020B0604020202020204" pitchFamily="34" charset="0"/>
              <a:buChar char="•"/>
            </a:pPr>
            <a:r>
              <a:rPr lang="en-US" dirty="0" smtClean="0">
                <a:solidFill>
                  <a:srgbClr val="674D2F"/>
                </a:solidFill>
                <a:latin typeface="Verdana" panose="020B0604030504040204" pitchFamily="34" charset="0"/>
                <a:ea typeface="Verdana" panose="020B0604030504040204" pitchFamily="34" charset="0"/>
              </a:rPr>
              <a:t>Data retrieval from </a:t>
            </a:r>
            <a:r>
              <a:rPr lang="en-US" dirty="0" err="1" smtClean="0">
                <a:solidFill>
                  <a:srgbClr val="674D2F"/>
                </a:solidFill>
                <a:latin typeface="Verdana" panose="020B0604030504040204" pitchFamily="34" charset="0"/>
                <a:ea typeface="Verdana" panose="020B0604030504040204" pitchFamily="34" charset="0"/>
              </a:rPr>
              <a:t>stego</a:t>
            </a:r>
            <a:r>
              <a:rPr lang="en-US" dirty="0" smtClean="0">
                <a:solidFill>
                  <a:srgbClr val="674D2F"/>
                </a:solidFill>
                <a:latin typeface="Verdana" panose="020B0604030504040204" pitchFamily="34" charset="0"/>
                <a:ea typeface="Verdana" panose="020B0604030504040204" pitchFamily="34" charset="0"/>
              </a:rPr>
              <a:t>-object via </a:t>
            </a:r>
            <a:r>
              <a:rPr lang="en-US" i="0" dirty="0" smtClean="0">
                <a:solidFill>
                  <a:srgbClr val="674D2F"/>
                </a:solidFill>
                <a:latin typeface="Verdana" panose="020B0604030504040204" pitchFamily="34" charset="0"/>
                <a:ea typeface="Verdana" panose="020B0604030504040204" pitchFamily="34" charset="0"/>
              </a:rPr>
              <a:t>LSB image steganography is straightforward and data can be easily manipulated or accessed by the attacker. Therefore the data should be encrypted, image should be dynamically chosen to avoid less padding with high throughput and field for error detection.</a:t>
            </a:r>
          </a:p>
          <a:p>
            <a:pPr marL="285750" indent="-285750">
              <a:buFont typeface="Arial" panose="020B0604020202020204" pitchFamily="34" charset="0"/>
              <a:buChar char="•"/>
            </a:pPr>
            <a:endParaRPr lang="en-US" dirty="0">
              <a:solidFill>
                <a:srgbClr val="674D2F"/>
              </a:solidFill>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i="0" dirty="0" smtClean="0">
                <a:solidFill>
                  <a:srgbClr val="674D2F"/>
                </a:solidFill>
                <a:latin typeface="Verdana" panose="020B0604030504040204" pitchFamily="34" charset="0"/>
                <a:ea typeface="Verdana" panose="020B0604030504040204" pitchFamily="34" charset="0"/>
              </a:rPr>
              <a:t>The emergence of creating a hybrid model similar to </a:t>
            </a:r>
            <a:r>
              <a:rPr lang="en-US" i="0" dirty="0" err="1" smtClean="0">
                <a:solidFill>
                  <a:srgbClr val="674D2F"/>
                </a:solidFill>
                <a:latin typeface="Verdana" panose="020B0604030504040204" pitchFamily="34" charset="0"/>
                <a:ea typeface="Verdana" panose="020B0604030504040204" pitchFamily="34" charset="0"/>
              </a:rPr>
              <a:t>blockchain</a:t>
            </a:r>
            <a:r>
              <a:rPr lang="en-US" i="0" dirty="0" smtClean="0">
                <a:solidFill>
                  <a:srgbClr val="674D2F"/>
                </a:solidFill>
                <a:latin typeface="Verdana" panose="020B0604030504040204" pitchFamily="34" charset="0"/>
                <a:ea typeface="Verdana" panose="020B0604030504040204" pitchFamily="34" charset="0"/>
              </a:rPr>
              <a:t> which supports the feasibility to  check data integrity without affecting the speed by using the traditional database approach. The main disadvantage of using </a:t>
            </a:r>
            <a:r>
              <a:rPr lang="en-US" i="0" dirty="0" err="1" smtClean="0">
                <a:solidFill>
                  <a:srgbClr val="674D2F"/>
                </a:solidFill>
                <a:latin typeface="Verdana" panose="020B0604030504040204" pitchFamily="34" charset="0"/>
                <a:ea typeface="Verdana" panose="020B0604030504040204" pitchFamily="34" charset="0"/>
              </a:rPr>
              <a:t>blockchain</a:t>
            </a:r>
            <a:r>
              <a:rPr lang="en-US" i="0" dirty="0" smtClean="0">
                <a:solidFill>
                  <a:srgbClr val="674D2F"/>
                </a:solidFill>
                <a:latin typeface="Verdana" panose="020B0604030504040204" pitchFamily="34" charset="0"/>
                <a:ea typeface="Verdana" panose="020B0604030504040204" pitchFamily="34" charset="0"/>
              </a:rPr>
              <a:t> technology is that as the size of the data increases the time complexity to verify every transaction also increases.</a:t>
            </a:r>
          </a:p>
        </p:txBody>
      </p:sp>
      <p:sp>
        <p:nvSpPr>
          <p:cNvPr id="9" name="Right Triangle 8"/>
          <p:cNvSpPr/>
          <p:nvPr/>
        </p:nvSpPr>
        <p:spPr>
          <a:xfrm flipH="1" flipV="1">
            <a:off x="6836229" y="0"/>
            <a:ext cx="5355771" cy="6858000"/>
          </a:xfrm>
          <a:prstGeom prst="rtTriangle">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ardrop 4"/>
          <p:cNvSpPr/>
          <p:nvPr/>
        </p:nvSpPr>
        <p:spPr>
          <a:xfrm>
            <a:off x="7366000" y="1524000"/>
            <a:ext cx="4307840" cy="4307840"/>
          </a:xfrm>
          <a:prstGeom prst="teardrop">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55028F42-C93A-5A9A-D244-9613045CA3D2}"/>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 uri="{837473B0-CC2E-450A-ABE3-18F120FF3D39}">
                <a1611:picAttrSrcUrl xmlns="" xmlns:a1611="http://schemas.microsoft.com/office/drawing/2016/11/main" r:id="rId4"/>
              </a:ext>
            </a:extLst>
          </a:blip>
          <a:srcRect l="8580" t="2798" r="5284" b="24298"/>
          <a:stretch/>
        </p:blipFill>
        <p:spPr>
          <a:xfrm>
            <a:off x="7458548" y="1591255"/>
            <a:ext cx="4122744" cy="4173331"/>
          </a:xfrm>
          <a:prstGeom prst="teardrop">
            <a:avLst/>
          </a:prstGeom>
        </p:spPr>
      </p:pic>
    </p:spTree>
    <p:extLst>
      <p:ext uri="{BB962C8B-B14F-4D97-AF65-F5344CB8AC3E}">
        <p14:creationId xmlns:p14="http://schemas.microsoft.com/office/powerpoint/2010/main" val="2807918415"/>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97343" y="1132114"/>
            <a:ext cx="4114800" cy="76200"/>
          </a:xfrm>
          <a:prstGeom prst="rect">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497343" y="360933"/>
            <a:ext cx="4401228" cy="646331"/>
          </a:xfrm>
          <a:prstGeom prst="rect">
            <a:avLst/>
          </a:prstGeom>
          <a:noFill/>
        </p:spPr>
        <p:txBody>
          <a:bodyPr wrap="square" rtlCol="0">
            <a:spAutoFit/>
          </a:bodyPr>
          <a:lstStyle/>
          <a:p>
            <a:r>
              <a:rPr lang="en-US" sz="3600" dirty="0" smtClean="0">
                <a:solidFill>
                  <a:srgbClr val="D9C39E"/>
                </a:solidFill>
                <a:latin typeface="Verdana" panose="020B0604030504040204" pitchFamily="34" charset="0"/>
                <a:ea typeface="Verdana" panose="020B0604030504040204" pitchFamily="34" charset="0"/>
              </a:rPr>
              <a:t>Proposed Method</a:t>
            </a:r>
            <a:endParaRPr lang="en-US" sz="3600" dirty="0">
              <a:solidFill>
                <a:srgbClr val="D9C39E"/>
              </a:solidFill>
              <a:latin typeface="Verdana" panose="020B0604030504040204" pitchFamily="34" charset="0"/>
              <a:ea typeface="Verdana" panose="020B0604030504040204" pitchFamily="34" charset="0"/>
            </a:endParaRPr>
          </a:p>
        </p:txBody>
      </p:sp>
      <p:sp>
        <p:nvSpPr>
          <p:cNvPr id="5" name="Rectangle 4"/>
          <p:cNvSpPr/>
          <p:nvPr/>
        </p:nvSpPr>
        <p:spPr>
          <a:xfrm>
            <a:off x="740227" y="1450767"/>
            <a:ext cx="10925299" cy="2308324"/>
          </a:xfrm>
          <a:prstGeom prst="rect">
            <a:avLst/>
          </a:prstGeom>
        </p:spPr>
        <p:txBody>
          <a:bodyPr wrap="square">
            <a:spAutoFit/>
          </a:bodyPr>
          <a:lstStyle/>
          <a:p>
            <a:r>
              <a:rPr lang="en-US" dirty="0">
                <a:solidFill>
                  <a:srgbClr val="674D2F"/>
                </a:solidFill>
                <a:latin typeface="Verdana" panose="020B0604030504040204" pitchFamily="34" charset="0"/>
                <a:ea typeface="Verdana" panose="020B0604030504040204" pitchFamily="34" charset="0"/>
              </a:rPr>
              <a:t>The principle idea is to construct a model where at various phases of data transmission from client to server and vice-versa, a specific algorithm is utilized to secure the data. This algorithm includes hashing, dynamic crypto-steganography, and the use of hybrid </a:t>
            </a:r>
            <a:r>
              <a:rPr lang="en-US" dirty="0" err="1">
                <a:solidFill>
                  <a:srgbClr val="674D2F"/>
                </a:solidFill>
                <a:latin typeface="Verdana" panose="020B0604030504040204" pitchFamily="34" charset="0"/>
                <a:ea typeface="Verdana" panose="020B0604030504040204" pitchFamily="34" charset="0"/>
              </a:rPr>
              <a:t>blockchain</a:t>
            </a:r>
            <a:r>
              <a:rPr lang="en-US" dirty="0">
                <a:solidFill>
                  <a:srgbClr val="674D2F"/>
                </a:solidFill>
                <a:latin typeface="Verdana" panose="020B0604030504040204" pitchFamily="34" charset="0"/>
                <a:ea typeface="Verdana" panose="020B0604030504040204" pitchFamily="34" charset="0"/>
              </a:rPr>
              <a:t> database storage. </a:t>
            </a:r>
            <a:endParaRPr lang="en-US" dirty="0" smtClean="0">
              <a:solidFill>
                <a:srgbClr val="674D2F"/>
              </a:solidFill>
              <a:latin typeface="Verdana" panose="020B0604030504040204" pitchFamily="34" charset="0"/>
              <a:ea typeface="Verdana" panose="020B0604030504040204" pitchFamily="34" charset="0"/>
            </a:endParaRPr>
          </a:p>
          <a:p>
            <a:endParaRPr lang="en-US" dirty="0">
              <a:solidFill>
                <a:srgbClr val="674D2F"/>
              </a:solidFill>
              <a:latin typeface="Verdana" panose="020B0604030504040204" pitchFamily="34" charset="0"/>
              <a:ea typeface="Verdana" panose="020B0604030504040204" pitchFamily="34" charset="0"/>
            </a:endParaRPr>
          </a:p>
          <a:p>
            <a:r>
              <a:rPr lang="en-US" dirty="0" smtClean="0">
                <a:solidFill>
                  <a:srgbClr val="674D2F"/>
                </a:solidFill>
                <a:latin typeface="Verdana" panose="020B0604030504040204" pitchFamily="34" charset="0"/>
                <a:ea typeface="Verdana" panose="020B0604030504040204" pitchFamily="34" charset="0"/>
              </a:rPr>
              <a:t>Thus </a:t>
            </a:r>
            <a:r>
              <a:rPr lang="en-US" dirty="0">
                <a:solidFill>
                  <a:srgbClr val="674D2F"/>
                </a:solidFill>
                <a:latin typeface="Verdana" panose="020B0604030504040204" pitchFamily="34" charset="0"/>
                <a:ea typeface="Verdana" panose="020B0604030504040204" pitchFamily="34" charset="0"/>
              </a:rPr>
              <a:t>this model of various algorithms is used to implement a text messaging app system that provides a secure data transfer from the client to the server and stores that particular data inside the database such that the integrity of data is conserved.</a:t>
            </a:r>
            <a:endParaRPr lang="en-US" i="0" dirty="0" smtClean="0">
              <a:solidFill>
                <a:srgbClr val="674D2F"/>
              </a:solidFill>
              <a:latin typeface="Verdana" panose="020B0604030504040204" pitchFamily="34" charset="0"/>
              <a:ea typeface="Verdana" panose="020B0604030504040204" pitchFamily="34" charset="0"/>
            </a:endParaRPr>
          </a:p>
        </p:txBody>
      </p:sp>
      <p:sp>
        <p:nvSpPr>
          <p:cNvPr id="2" name="Rounded Rectangle 1"/>
          <p:cNvSpPr/>
          <p:nvPr/>
        </p:nvSpPr>
        <p:spPr>
          <a:xfrm>
            <a:off x="1949532" y="4184210"/>
            <a:ext cx="3249882"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Constant Key Storing</a:t>
            </a:r>
          </a:p>
        </p:txBody>
      </p:sp>
      <p:sp>
        <p:nvSpPr>
          <p:cNvPr id="7" name="Rounded Rectangle 6"/>
          <p:cNvSpPr/>
          <p:nvPr/>
        </p:nvSpPr>
        <p:spPr>
          <a:xfrm>
            <a:off x="5557645" y="4175019"/>
            <a:ext cx="4418283" cy="655736"/>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Hashing </a:t>
            </a:r>
            <a:r>
              <a:rPr lang="en-US" sz="2400" b="1" dirty="0" smtClean="0">
                <a:solidFill>
                  <a:srgbClr val="604C4B"/>
                </a:solidFill>
              </a:rPr>
              <a:t>&amp; </a:t>
            </a:r>
            <a:r>
              <a:rPr lang="en-US" sz="2400" b="1" dirty="0">
                <a:solidFill>
                  <a:srgbClr val="604C4B"/>
                </a:solidFill>
              </a:rPr>
              <a:t>Dynamic Encryption</a:t>
            </a:r>
            <a:endParaRPr lang="en-US" sz="2400" b="1" dirty="0">
              <a:solidFill>
                <a:srgbClr val="604C4B"/>
              </a:solidFill>
            </a:endParaRPr>
          </a:p>
        </p:txBody>
      </p:sp>
      <p:sp>
        <p:nvSpPr>
          <p:cNvPr id="8" name="Rounded Rectangle 7"/>
          <p:cNvSpPr/>
          <p:nvPr/>
        </p:nvSpPr>
        <p:spPr>
          <a:xfrm>
            <a:off x="324591" y="5255874"/>
            <a:ext cx="3249882"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Image Steganography</a:t>
            </a:r>
            <a:endParaRPr lang="en-US" sz="2400" b="1" dirty="0">
              <a:solidFill>
                <a:srgbClr val="604C4B"/>
              </a:solidFill>
            </a:endParaRPr>
          </a:p>
        </p:txBody>
      </p:sp>
      <p:sp>
        <p:nvSpPr>
          <p:cNvPr id="9" name="Rounded Rectangle 8"/>
          <p:cNvSpPr/>
          <p:nvPr/>
        </p:nvSpPr>
        <p:spPr>
          <a:xfrm>
            <a:off x="3845952" y="5265065"/>
            <a:ext cx="3956465"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Storing Data to Server</a:t>
            </a:r>
            <a:endParaRPr lang="en-US" sz="2400" b="1" dirty="0">
              <a:solidFill>
                <a:srgbClr val="604C4B"/>
              </a:solidFill>
            </a:endParaRPr>
          </a:p>
        </p:txBody>
      </p:sp>
      <p:sp>
        <p:nvSpPr>
          <p:cNvPr id="10" name="Rounded Rectangle 9"/>
          <p:cNvSpPr/>
          <p:nvPr/>
        </p:nvSpPr>
        <p:spPr>
          <a:xfrm>
            <a:off x="8073896" y="5265065"/>
            <a:ext cx="3804065" cy="646545"/>
          </a:xfrm>
          <a:prstGeom prst="roundRect">
            <a:avLst>
              <a:gd name="adj" fmla="val 50000"/>
            </a:avLst>
          </a:prstGeom>
          <a:solidFill>
            <a:srgbClr val="F5E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604C4B"/>
                </a:solidFill>
              </a:rPr>
              <a:t>Fetching Data from Server</a:t>
            </a:r>
            <a:endParaRPr lang="en-US" sz="2400" b="1" dirty="0">
              <a:solidFill>
                <a:srgbClr val="604C4B"/>
              </a:solidFill>
            </a:endParaRPr>
          </a:p>
        </p:txBody>
      </p:sp>
    </p:spTree>
    <p:extLst>
      <p:ext uri="{BB962C8B-B14F-4D97-AF65-F5344CB8AC3E}">
        <p14:creationId xmlns:p14="http://schemas.microsoft.com/office/powerpoint/2010/main" val="56929858"/>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TotalTime>
  <Words>1492</Words>
  <Application>Microsoft Office PowerPoint</Application>
  <PresentationFormat>Widescreen</PresentationFormat>
  <Paragraphs>170</Paragraphs>
  <Slides>27</Slides>
  <Notes>0</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Verdana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Sandeep shaw</dc:creator>
  <cp:lastModifiedBy>Sandeep shaw</cp:lastModifiedBy>
  <cp:revision>42</cp:revision>
  <dcterms:created xsi:type="dcterms:W3CDTF">2022-11-27T15:14:27Z</dcterms:created>
  <dcterms:modified xsi:type="dcterms:W3CDTF">2022-11-28T07:57:43Z</dcterms:modified>
</cp:coreProperties>
</file>

<file path=docProps/thumbnail.jpeg>
</file>